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1" r:id="rId2"/>
    <p:sldId id="333" r:id="rId3"/>
    <p:sldId id="321" r:id="rId4"/>
    <p:sldId id="322" r:id="rId5"/>
    <p:sldId id="323" r:id="rId6"/>
    <p:sldId id="325" r:id="rId7"/>
    <p:sldId id="327" r:id="rId8"/>
    <p:sldId id="328" r:id="rId9"/>
    <p:sldId id="334" r:id="rId10"/>
    <p:sldId id="257" r:id="rId11"/>
    <p:sldId id="258" r:id="rId12"/>
    <p:sldId id="259" r:id="rId13"/>
    <p:sldId id="329" r:id="rId14"/>
    <p:sldId id="285" r:id="rId15"/>
    <p:sldId id="290" r:id="rId16"/>
    <p:sldId id="330" r:id="rId17"/>
    <p:sldId id="320" r:id="rId18"/>
    <p:sldId id="263" r:id="rId19"/>
    <p:sldId id="264" r:id="rId20"/>
    <p:sldId id="265" r:id="rId21"/>
    <p:sldId id="266" r:id="rId22"/>
    <p:sldId id="267" r:id="rId23"/>
    <p:sldId id="268" r:id="rId24"/>
    <p:sldId id="302" r:id="rId25"/>
    <p:sldId id="305" r:id="rId26"/>
    <p:sldId id="312" r:id="rId27"/>
    <p:sldId id="269" r:id="rId28"/>
    <p:sldId id="332" r:id="rId29"/>
    <p:sldId id="270" r:id="rId30"/>
    <p:sldId id="271" r:id="rId31"/>
    <p:sldId id="27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6"/>
    <p:restoredTop sz="94130"/>
  </p:normalViewPr>
  <p:slideViewPr>
    <p:cSldViewPr snapToGrid="0" snapToObjects="1">
      <p:cViewPr>
        <p:scale>
          <a:sx n="80" d="100"/>
          <a:sy n="80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6A775-991A-0645-B82B-FFA5DDF2BF2F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E7CFD-ED7A-B34A-A54D-D8CE1BB4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0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44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10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0" y="273629"/>
            <a:ext cx="713856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581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7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231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0E1A6-ABB0-984B-AF23-C98DB8FB784E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07F72-5B2E-814E-A395-7A712A426E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ettles@ucdavis.edu" TargetMode="External"/><Relationship Id="rId3" Type="http://schemas.openxmlformats.org/officeDocument/2006/relationships/hyperlink" Target="mailto:bioinformatics.core@ucdavi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ournals.plos.org/plosone/article?id=info:doi/10.1371/journal.pone.0070837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m-format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-format.org/" TargetMode="External"/><Relationship Id="rId4" Type="http://schemas.openxmlformats.org/officeDocument/2006/relationships/hyperlink" Target="http://www.earthmicrobiome.org/" TargetMode="External"/><Relationship Id="rId5" Type="http://schemas.openxmlformats.org/officeDocument/2006/relationships/hyperlink" Target="http://gensc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n/vegetarian" TargetMode="External"/><Relationship Id="rId4" Type="http://schemas.openxmlformats.org/officeDocument/2006/relationships/hyperlink" Target="https://joey711.github.io/phyloseq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andevs/vega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l09.biol.umontreal.ca/PLcourses/Section_7.7_Transformations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dbcAmplicons</a:t>
            </a:r>
            <a:r>
              <a:rPr lang="en-US" dirty="0" smtClean="0"/>
              <a:t> pipeline</a:t>
            </a:r>
            <a:br>
              <a:rPr lang="en-US" dirty="0" smtClean="0"/>
            </a:br>
            <a:r>
              <a:rPr lang="en-US" dirty="0" smtClean="0"/>
              <a:t>Bioinformatics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dirty="0" smtClean="0">
                <a:latin typeface="Arial" charset="0"/>
                <a:cs typeface="Arial Unicode MS" charset="0"/>
              </a:rPr>
              <a:t>Matthew </a:t>
            </a:r>
            <a:r>
              <a:rPr lang="en-CA" dirty="0">
                <a:latin typeface="Arial" charset="0"/>
                <a:cs typeface="Arial Unicode MS" charset="0"/>
              </a:rPr>
              <a:t>L. Settles</a:t>
            </a:r>
          </a:p>
          <a:p>
            <a:pPr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dirty="0" smtClean="0">
                <a:latin typeface="Arial" charset="0"/>
                <a:cs typeface="Arial Unicode MS" charset="0"/>
              </a:rPr>
              <a:t>Genome Center </a:t>
            </a:r>
            <a:r>
              <a:rPr lang="en-CA" dirty="0">
                <a:latin typeface="Arial" charset="0"/>
                <a:cs typeface="Arial Unicode MS" charset="0"/>
              </a:rPr>
              <a:t>Bioinformatics </a:t>
            </a:r>
            <a:r>
              <a:rPr lang="en-CA" dirty="0" smtClean="0">
                <a:latin typeface="Arial" charset="0"/>
                <a:cs typeface="Arial Unicode MS" charset="0"/>
              </a:rPr>
              <a:t>Core</a:t>
            </a:r>
            <a:endParaRPr lang="en-CA" dirty="0">
              <a:latin typeface="Arial" charset="0"/>
              <a:cs typeface="Arial Unicode MS" charset="0"/>
            </a:endParaRPr>
          </a:p>
          <a:p>
            <a:pPr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dirty="0" smtClean="0">
                <a:latin typeface="Arial" charset="0"/>
                <a:cs typeface="Arial Unicode MS" charset="0"/>
                <a:hlinkClick r:id="rId2"/>
              </a:rPr>
              <a:t>settles@ucdavis.edu</a:t>
            </a:r>
            <a:r>
              <a:rPr lang="en-CA" dirty="0" smtClean="0">
                <a:latin typeface="Arial" charset="0"/>
                <a:cs typeface="Arial Unicode MS" charset="0"/>
              </a:rPr>
              <a:t>; </a:t>
            </a:r>
            <a:r>
              <a:rPr lang="en-CA" dirty="0" smtClean="0">
                <a:latin typeface="Arial" charset="0"/>
                <a:cs typeface="Arial Unicode MS" charset="0"/>
                <a:hlinkClick r:id="rId3"/>
              </a:rPr>
              <a:t>bioinformatics.core@ucdavis.edu</a:t>
            </a:r>
            <a:endParaRPr lang="en-CA" dirty="0">
              <a:latin typeface="Arial" charset="0"/>
              <a:cs typeface="Arial Unicode M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4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Bioinformatics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5214629" y="2236556"/>
            <a:ext cx="1814591" cy="725837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ctr" anchorCtr="0" compatLnSpc="1">
            <a:prstTxWarp prst="textNoShape">
              <a:avLst/>
            </a:prstTxWarp>
          </a:bodyPr>
          <a:lstStyle/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/>
              <a:t>Illumina bcl2fastq 1.8.4</a:t>
            </a:r>
            <a:endParaRPr lang="en-US" sz="1225" b="1" dirty="0">
              <a:latin typeface="Arial" charset="0"/>
            </a:endParaRPr>
          </a:p>
        </p:txBody>
      </p:sp>
      <p:pic>
        <p:nvPicPr>
          <p:cNvPr id="4" name="Picture 3" descr="imgr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5" y="2029175"/>
            <a:ext cx="1530842" cy="119244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443983" y="2236556"/>
            <a:ext cx="1814591" cy="725837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ctr" anchorCtr="0" compatLnSpc="1">
            <a:prstTxWarp prst="textNoShape">
              <a:avLst/>
            </a:prstTxWarp>
          </a:bodyPr>
          <a:lstStyle/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/>
              <a:t>Four</a:t>
            </a:r>
          </a:p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 err="1"/>
              <a:t>Fastq</a:t>
            </a:r>
            <a:r>
              <a:rPr lang="en-US" sz="1225" b="1" dirty="0"/>
              <a:t> files</a:t>
            </a:r>
            <a:endParaRPr lang="en-US" sz="1225" b="1" dirty="0">
              <a:latin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851711" y="2599473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7132910" y="2599473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7443983" y="3221619"/>
            <a:ext cx="1814591" cy="725837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ctr" anchorCtr="0" compatLnSpc="1">
            <a:prstTxWarp prst="textNoShape">
              <a:avLst/>
            </a:prstTxWarp>
          </a:bodyPr>
          <a:lstStyle/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/>
              <a:t>“Preprocess”</a:t>
            </a:r>
          </a:p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 err="1">
                <a:latin typeface="Arial" charset="0"/>
              </a:rPr>
              <a:t>Demultiplex</a:t>
            </a:r>
            <a:r>
              <a:rPr lang="en-US" sz="1225" b="1" dirty="0">
                <a:latin typeface="Arial" charset="0"/>
              </a:rPr>
              <a:t> barcode and</a:t>
            </a:r>
          </a:p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>
                <a:latin typeface="Arial" charset="0"/>
              </a:rPr>
              <a:t>primer sequences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192657" y="5658355"/>
            <a:ext cx="3879075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https://</a:t>
            </a:r>
            <a:r>
              <a:rPr lang="en-US" sz="1633" dirty="0" err="1"/>
              <a:t>github.com</a:t>
            </a:r>
            <a:r>
              <a:rPr lang="en-US" sz="1633" dirty="0"/>
              <a:t>/</a:t>
            </a:r>
            <a:r>
              <a:rPr lang="en-US" sz="1633" dirty="0" err="1"/>
              <a:t>msettles</a:t>
            </a:r>
            <a:r>
              <a:rPr lang="en-US" sz="1633" dirty="0"/>
              <a:t>/</a:t>
            </a:r>
            <a:r>
              <a:rPr lang="en-US" sz="1633" dirty="0" err="1"/>
              <a:t>dbcAmplicons</a:t>
            </a:r>
            <a:endParaRPr lang="en-US" sz="1633" dirty="0"/>
          </a:p>
        </p:txBody>
      </p:sp>
      <p:sp>
        <p:nvSpPr>
          <p:cNvPr id="10" name="TextBox 9"/>
          <p:cNvSpPr txBox="1"/>
          <p:nvPr/>
        </p:nvSpPr>
        <p:spPr>
          <a:xfrm>
            <a:off x="3244502" y="3377155"/>
            <a:ext cx="2747809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 err="1">
                <a:solidFill>
                  <a:srgbClr val="FF0000"/>
                </a:solidFill>
              </a:rPr>
              <a:t>dbcAmplicons</a:t>
            </a:r>
            <a:r>
              <a:rPr lang="en-US" sz="1633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1633" b="1" dirty="0">
                <a:solidFill>
                  <a:srgbClr val="FF0000"/>
                </a:solidFill>
              </a:rPr>
              <a:t>Python Application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443983" y="4206683"/>
            <a:ext cx="1814591" cy="725837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ctr" anchorCtr="0" compatLnSpc="1">
            <a:prstTxWarp prst="textNoShape">
              <a:avLst/>
            </a:prstTxWarp>
          </a:bodyPr>
          <a:lstStyle/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/>
              <a:t>Overlap paired reads</a:t>
            </a:r>
          </a:p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>
                <a:latin typeface="Arial" charset="0"/>
              </a:rPr>
              <a:t>(wrapper around custom Flash2)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7443983" y="5191746"/>
            <a:ext cx="1814591" cy="725837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ctr" anchorCtr="0" compatLnSpc="1">
            <a:prstTxWarp prst="textNoShape">
              <a:avLst/>
            </a:prstTxWarp>
          </a:bodyPr>
          <a:lstStyle/>
          <a:p>
            <a:pPr algn="ctr" defTabSz="305678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225" b="1" dirty="0"/>
              <a:t>Downstream Analysis</a:t>
            </a:r>
            <a:endParaRPr lang="en-US" sz="1225" b="1" dirty="0"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>
            <a:off x="8247587" y="3092005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8247587" y="4077068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8247587" y="5062132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192655" y="4102993"/>
          <a:ext cx="3732872" cy="141964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36909"/>
                <a:gridCol w="2695963"/>
              </a:tblGrid>
              <a:tr h="61085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Barcode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determined by edit-</a:t>
                      </a:r>
                      <a:r>
                        <a:rPr lang="en-US" sz="1200" baseline="0" dirty="0" smtClean="0"/>
                        <a:t>distance, allowing for 1 mismatch per barcode</a:t>
                      </a:r>
                    </a:p>
                    <a:p>
                      <a:r>
                        <a:rPr lang="en-US" sz="1200" baseline="0" dirty="0" smtClean="0"/>
                        <a:t>(by default)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  <a:tr h="808789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Primers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</a:t>
                      </a:r>
                      <a:r>
                        <a:rPr lang="en-US" sz="1200" baseline="0" dirty="0" smtClean="0"/>
                        <a:t> determined by </a:t>
                      </a:r>
                      <a:r>
                        <a:rPr lang="en-US" sz="1200" baseline="0" dirty="0" err="1" smtClean="0"/>
                        <a:t>Levenshtein</a:t>
                      </a:r>
                      <a:r>
                        <a:rPr lang="en-US" sz="1200" baseline="0" dirty="0" smtClean="0"/>
                        <a:t> Distance allowing for 4 mismatches (by default) with the final 4 (by default) bases required to be perfect matches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057884" y="3221618"/>
            <a:ext cx="1076257" cy="280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5" dirty="0"/>
              <a:t>Barcode Table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7884" y="3447932"/>
            <a:ext cx="985141" cy="280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5" dirty="0"/>
              <a:t>Primer Table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57883" y="3688227"/>
            <a:ext cx="1051122" cy="280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5" dirty="0"/>
              <a:t>Sample Sheet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132910" y="3325309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7132910" y="3584537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132910" y="3843764"/>
            <a:ext cx="25922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610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3629"/>
            <a:ext cx="8194320" cy="1143480"/>
          </a:xfrm>
        </p:spPr>
        <p:txBody>
          <a:bodyPr/>
          <a:lstStyle/>
          <a:p>
            <a:r>
              <a:rPr lang="en-US" dirty="0" smtClean="0"/>
              <a:t>Downstream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1275" y="2108284"/>
            <a:ext cx="6500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Population Community Profiling ( i.e. microbial, bacterial, fungal, etc.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1276" y="4653649"/>
            <a:ext cx="5132699" cy="30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61" b="1" dirty="0">
                <a:solidFill>
                  <a:srgbClr val="0070C0"/>
                </a:solidFill>
              </a:rPr>
              <a:t>Targeted Re-sequencing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81276" y="2903735"/>
          <a:ext cx="7362825" cy="16496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45229"/>
                <a:gridCol w="5317596"/>
              </a:tblGrid>
              <a:tr h="61085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Screen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Using Bowtie</a:t>
                      </a:r>
                      <a:r>
                        <a:rPr lang="en-US" sz="1200" baseline="0" dirty="0" smtClean="0"/>
                        <a:t>2, screen targets against a reference </a:t>
                      </a:r>
                      <a:r>
                        <a:rPr lang="en-US" sz="1200" baseline="0" dirty="0" err="1" smtClean="0"/>
                        <a:t>fasta</a:t>
                      </a:r>
                      <a:r>
                        <a:rPr lang="en-US" sz="1200" baseline="0" dirty="0" smtClean="0"/>
                        <a:t> file, separating reads by those that produce matches and those that do not match sequences in the reference database.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  <a:tr h="61085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Classify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Wrapper around the MSU</a:t>
                      </a:r>
                      <a:r>
                        <a:rPr lang="en-US" sz="1200" baseline="0" dirty="0" smtClean="0"/>
                        <a:t> Ribosomal Database Project (RDP) Classifier for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Bacterial and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Archaeal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16S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rRNA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sequences, Fungal 28S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rRNA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fungal ITS regions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  <a:tr h="42797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Abundance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Reduce</a:t>
                      </a:r>
                      <a:r>
                        <a:rPr lang="en-US" sz="1200" baseline="0" dirty="0" smtClean="0"/>
                        <a:t> RDP classifier results to abundance tables (or </a:t>
                      </a:r>
                      <a:r>
                        <a:rPr lang="en-US" sz="1200" baseline="0" dirty="0" err="1" smtClean="0"/>
                        <a:t>biom</a:t>
                      </a:r>
                      <a:r>
                        <a:rPr lang="en-US" sz="1200" baseline="0" dirty="0" smtClean="0"/>
                        <a:t> file format), rows are taxa and columns are samples ready for additional community analysis.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81276" y="4970964"/>
          <a:ext cx="7362825" cy="149314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45228"/>
                <a:gridCol w="5317597"/>
              </a:tblGrid>
              <a:tr h="435502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Consensus</a:t>
                      </a:r>
                      <a:r>
                        <a:rPr lang="en-US" sz="1200" b="1" baseline="0" dirty="0" smtClean="0"/>
                        <a:t> -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Reduce reads to consensus</a:t>
                      </a:r>
                      <a:r>
                        <a:rPr lang="en-US" sz="1200" baseline="0" dirty="0" smtClean="0"/>
                        <a:t> sequence for each sample and amplicon</a:t>
                      </a:r>
                      <a:endParaRPr lang="en-US" sz="1200" dirty="0"/>
                    </a:p>
                  </a:txBody>
                  <a:tcPr marL="62215" marR="62215" marT="31107" marB="31107"/>
                </a:tc>
              </a:tr>
              <a:tr h="62214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R-functions</a:t>
                      </a:r>
                      <a:r>
                        <a:rPr lang="en-US" sz="1200" b="1" baseline="0" dirty="0" smtClean="0"/>
                        <a:t> to be added into </a:t>
                      </a:r>
                      <a:r>
                        <a:rPr lang="en-US" sz="1200" b="1" baseline="0" dirty="0" err="1" smtClean="0"/>
                        <a:t>dbcAmplicons</a:t>
                      </a:r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Most</a:t>
                      </a:r>
                      <a:r>
                        <a:rPr lang="en-US" sz="1200" b="1" baseline="0" dirty="0" smtClean="0"/>
                        <a:t> Common – </a:t>
                      </a:r>
                      <a:r>
                        <a:rPr lang="en-US" sz="1200" b="0" baseline="0" dirty="0" smtClean="0"/>
                        <a:t>Reduce reads to the most commonly occurring read in the sample and amplicon ( that is present in at least 5% and 5 reads, by default )</a:t>
                      </a:r>
                    </a:p>
                  </a:txBody>
                  <a:tcPr marL="62215" marR="62215" marT="31107" marB="31107"/>
                </a:tc>
              </a:tr>
              <a:tr h="435502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 marL="62215" marR="62215" marT="31107" marB="31107" anchor="ctr"/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 smtClean="0"/>
                        <a:t>Haplotypes – </a:t>
                      </a:r>
                      <a:r>
                        <a:rPr lang="en-US" sz="1200" b="0" baseline="0" dirty="0" smtClean="0"/>
                        <a:t>Impute the different haplotypes in the sample and amplicon</a:t>
                      </a:r>
                      <a:endParaRPr lang="en-US" sz="1200" b="1" baseline="0" dirty="0" smtClean="0"/>
                    </a:p>
                  </a:txBody>
                  <a:tcPr marL="62215" marR="62215" marT="31107" marB="31107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81275" y="2510986"/>
            <a:ext cx="5288235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5" b="1" dirty="0" err="1">
                <a:solidFill>
                  <a:srgbClr val="0070C0"/>
                </a:solidFill>
              </a:rPr>
              <a:t>dbcAmplicons</a:t>
            </a:r>
            <a:r>
              <a:rPr lang="en-US" sz="1225" b="1" dirty="0">
                <a:solidFill>
                  <a:srgbClr val="0070C0"/>
                </a:solidFill>
              </a:rPr>
              <a:t> Python Application</a:t>
            </a:r>
          </a:p>
        </p:txBody>
      </p:sp>
    </p:spTree>
    <p:extLst>
      <p:ext uri="{BB962C8B-B14F-4D97-AF65-F5344CB8AC3E}">
        <p14:creationId xmlns:p14="http://schemas.microsoft.com/office/powerpoint/2010/main" val="11069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Scripts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convert2Readto4Read.py</a:t>
            </a:r>
          </a:p>
          <a:p>
            <a:pPr lvl="1"/>
            <a:r>
              <a:rPr lang="en-US" dirty="0" smtClean="0"/>
              <a:t>For when samples are processed by someone else</a:t>
            </a:r>
            <a:endParaRPr lang="en-US" dirty="0"/>
          </a:p>
          <a:p>
            <a:r>
              <a:rPr lang="en-US" dirty="0" err="1" smtClean="0"/>
              <a:t>splitReadsBySample.py</a:t>
            </a:r>
            <a:endParaRPr lang="en-US" dirty="0" smtClean="0"/>
          </a:p>
          <a:p>
            <a:pPr lvl="1"/>
            <a:r>
              <a:rPr lang="en-US" dirty="0" smtClean="0"/>
              <a:t>To facilitate upload to the SRA</a:t>
            </a:r>
          </a:p>
          <a:p>
            <a:r>
              <a:rPr lang="en-US" dirty="0" err="1" smtClean="0"/>
              <a:t>preprocPair_with_inlineBC.py</a:t>
            </a:r>
            <a:endParaRPr lang="en-US" dirty="0" smtClean="0"/>
          </a:p>
          <a:p>
            <a:pPr lvl="1"/>
            <a:r>
              <a:rPr lang="en-US" dirty="0" smtClean="0"/>
              <a:t>Cut out inline BC and create 4 reads for standard input processing</a:t>
            </a:r>
          </a:p>
          <a:p>
            <a:pPr lvl="1"/>
            <a:r>
              <a:rPr lang="en-US" dirty="0" smtClean="0"/>
              <a:t>Will work with ”Mills lab” protocol</a:t>
            </a:r>
          </a:p>
          <a:p>
            <a:r>
              <a:rPr lang="en-US" dirty="0" err="1" smtClean="0"/>
              <a:t>dbcVersionReport.sh</a:t>
            </a:r>
            <a:endParaRPr lang="en-US" dirty="0" smtClean="0"/>
          </a:p>
          <a:p>
            <a:pPr lvl="1"/>
            <a:r>
              <a:rPr lang="en-US" dirty="0" smtClean="0"/>
              <a:t>Print out version numbers of all tools</a:t>
            </a:r>
          </a:p>
        </p:txBody>
      </p:sp>
    </p:spTree>
    <p:extLst>
      <p:ext uri="{BB962C8B-B14F-4D97-AF65-F5344CB8AC3E}">
        <p14:creationId xmlns:p14="http://schemas.microsoft.com/office/powerpoint/2010/main" val="3719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dbcAmplicons</a:t>
            </a:r>
            <a:r>
              <a:rPr lang="en-US" dirty="0" smtClean="0"/>
              <a:t>: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in the metadata input tables: Barcodes, Primers (optional), Samples (optional)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in a batch of reads (default 100,000), for each read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Compare index barcodes to the barcode table, note best matching barcode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Compare 5’ end of reads to the primer table, note best matching primer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Compare to </a:t>
            </a:r>
            <a:r>
              <a:rPr lang="en-US" dirty="0" err="1" smtClean="0"/>
              <a:t>barcode:primer</a:t>
            </a:r>
            <a:r>
              <a:rPr lang="en-US" dirty="0" smtClean="0"/>
              <a:t> pair to the sample table, note </a:t>
            </a:r>
            <a:r>
              <a:rPr lang="en-US" dirty="0" err="1" smtClean="0"/>
              <a:t>sampleID</a:t>
            </a:r>
            <a:r>
              <a:rPr lang="en-US" dirty="0" smtClean="0"/>
              <a:t> and </a:t>
            </a:r>
            <a:r>
              <a:rPr lang="en-US" dirty="0" err="1" smtClean="0"/>
              <a:t>projectID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If its a legitimate reads (contains matching </a:t>
            </a:r>
            <a:r>
              <a:rPr lang="en-US" dirty="0" err="1" smtClean="0"/>
              <a:t>barcode,primer,sample</a:t>
            </a:r>
            <a:r>
              <a:rPr lang="en-US" dirty="0" smtClean="0"/>
              <a:t>) output the reads to the output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Output </a:t>
            </a:r>
            <a:r>
              <a:rPr lang="en-US" dirty="0" err="1" smtClean="0"/>
              <a:t>Identified_Barcodes.txt</a:t>
            </a:r>
            <a:r>
              <a:rPr lang="en-US" dirty="0" smtClean="0"/>
              <a:t> file</a:t>
            </a:r>
          </a:p>
          <a:p>
            <a:pPr marL="0" indent="0">
              <a:buNone/>
            </a:pPr>
            <a:r>
              <a:rPr lang="en-US" dirty="0" smtClean="0"/>
              <a:t>Output: Preprocessed reads, </a:t>
            </a:r>
            <a:r>
              <a:rPr lang="en-US" dirty="0" err="1" smtClean="0"/>
              <a:t>Identified_Barcodes.txt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Barcode/Primer Comparison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7636" y="2596348"/>
            <a:ext cx="109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ACTGACTG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7636" y="3143850"/>
            <a:ext cx="109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GTCAGCTA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7636" y="3773187"/>
            <a:ext cx="109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TCAGTCAG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7636" y="4383230"/>
            <a:ext cx="109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CGTACGTA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1345" y="3459235"/>
            <a:ext cx="116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ACTTACTG</a:t>
            </a:r>
          </a:p>
        </p:txBody>
      </p:sp>
      <p:cxnSp>
        <p:nvCxnSpPr>
          <p:cNvPr id="9" name="Straight Connector 8"/>
          <p:cNvCxnSpPr>
            <a:stCxn id="7" idx="1"/>
            <a:endCxn id="6" idx="3"/>
          </p:cNvCxnSpPr>
          <p:nvPr/>
        </p:nvCxnSpPr>
        <p:spPr>
          <a:xfrm flipH="1">
            <a:off x="2226394" y="3628512"/>
            <a:ext cx="1284951" cy="923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1"/>
            <a:endCxn id="5" idx="3"/>
          </p:cNvCxnSpPr>
          <p:nvPr/>
        </p:nvCxnSpPr>
        <p:spPr>
          <a:xfrm flipH="1">
            <a:off x="2226394" y="3628512"/>
            <a:ext cx="1284951" cy="313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3"/>
            <a:endCxn id="7" idx="1"/>
          </p:cNvCxnSpPr>
          <p:nvPr/>
        </p:nvCxnSpPr>
        <p:spPr>
          <a:xfrm>
            <a:off x="2226394" y="3313127"/>
            <a:ext cx="1284951" cy="31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1"/>
            <a:endCxn id="3" idx="3"/>
          </p:cNvCxnSpPr>
          <p:nvPr/>
        </p:nvCxnSpPr>
        <p:spPr>
          <a:xfrm flipH="1" flipV="1">
            <a:off x="2226394" y="2765625"/>
            <a:ext cx="1284951" cy="86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5844" y="2814464"/>
            <a:ext cx="30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5844" y="3336946"/>
            <a:ext cx="30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5844" y="4608745"/>
            <a:ext cx="30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1520976" y="3980992"/>
            <a:ext cx="2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33122" y="5042849"/>
            <a:ext cx="25293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Compares each barcode to all possible barcodes and returns the best match &lt; desired </a:t>
            </a:r>
            <a:r>
              <a:rPr lang="en-US" sz="2000" dirty="0">
                <a:solidFill>
                  <a:srgbClr val="FF0000"/>
                </a:solidFill>
              </a:rPr>
              <a:t>edit distance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8867" y="1845167"/>
            <a:ext cx="2529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Barcode Comparison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408" y="1840315"/>
            <a:ext cx="2423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Primer Comparison</a:t>
            </a:r>
            <a:endParaRPr lang="en-US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5207408" y="2480461"/>
            <a:ext cx="3146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GGCTTGGTCATTTAGAGGAA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GTAA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3409" y="3551980"/>
            <a:ext cx="327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CGGCTTGGTCATTTAGAGGAA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GTAA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07408" y="4123598"/>
            <a:ext cx="32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ACGGCTTGGTCATTTAGAGGAA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GTAA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94265" y="2991678"/>
            <a:ext cx="3518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TACGGCTTGGTCATTTAGAGGAA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GTAA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07408" y="4679261"/>
            <a:ext cx="4307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TACGG</a:t>
            </a:r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US" sz="1600" dirty="0"/>
              <a:t>CTTG</a:t>
            </a:r>
            <a:r>
              <a:rPr lang="en-US" sz="1600" dirty="0">
                <a:solidFill>
                  <a:srgbClr val="FF0000"/>
                </a:solidFill>
              </a:rPr>
              <a:t>_</a:t>
            </a:r>
            <a:r>
              <a:rPr lang="en-US" sz="1600" dirty="0"/>
              <a:t>TCATTTA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/>
              <a:t>AGGAA</a:t>
            </a:r>
            <a:r>
              <a:rPr lang="en-US" sz="1600" dirty="0">
                <a:solidFill>
                  <a:schemeClr val="accent5"/>
                </a:solidFill>
              </a:rPr>
              <a:t>GTAA</a:t>
            </a:r>
            <a:r>
              <a:rPr lang="en-US" sz="1600" dirty="0">
                <a:solidFill>
                  <a:srgbClr val="0070C0"/>
                </a:solidFill>
              </a:rPr>
              <a:t>AAGTCGTAA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5988" y="5366807"/>
            <a:ext cx="7430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Compares the beginning (primer region) of each read to all possible primers and returns the best match &lt; specified </a:t>
            </a:r>
            <a:r>
              <a:rPr lang="en-US" sz="2400" dirty="0" err="1"/>
              <a:t>maximimum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Levenshtein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disteance</a:t>
            </a:r>
            <a:r>
              <a:rPr lang="en-US" sz="2400" dirty="0">
                <a:solidFill>
                  <a:srgbClr val="FF0000"/>
                </a:solidFill>
              </a:rPr>
              <a:t> + final 4 exact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0187" y="2497539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30186" y="3000256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31740" y="3549872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30186" y="4116267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30185" y="4666155"/>
            <a:ext cx="13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17796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1058778" y="274637"/>
            <a:ext cx="10523621" cy="11432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new read header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 t="10648" b="22038"/>
          <a:stretch/>
        </p:blipFill>
        <p:spPr>
          <a:xfrm>
            <a:off x="1219199" y="2365063"/>
            <a:ext cx="10363200" cy="19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3513222" y="1417837"/>
            <a:ext cx="638878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800" dirty="0"/>
              <a:t>Header format of all identified sequences: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778" y="4842188"/>
            <a:ext cx="10667999" cy="9625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059463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dbcAmplicions</a:t>
            </a:r>
            <a:r>
              <a:rPr lang="en-US" dirty="0" smtClean="0"/>
              <a:t>: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Uses Flash2 to merge reads that overlap to produce a longer (or sometimes shorter read).</a:t>
            </a:r>
          </a:p>
          <a:p>
            <a:pPr marL="457200" indent="-381000">
              <a:buSzPct val="100000"/>
            </a:pPr>
            <a:r>
              <a:rPr lang="en-US" sz="2400" dirty="0"/>
              <a:t>Modification include:</a:t>
            </a:r>
          </a:p>
          <a:p>
            <a:pPr marL="731520" lvl="1" indent="-381000">
              <a:buSzPct val="100000"/>
            </a:pPr>
            <a:r>
              <a:rPr lang="en-US" dirty="0"/>
              <a:t>Performs complete overlaps with adapter trimming</a:t>
            </a:r>
          </a:p>
          <a:p>
            <a:pPr marL="731520" lvl="1" indent="-381000">
              <a:buSzPct val="100000"/>
            </a:pPr>
            <a:r>
              <a:rPr lang="en-US" dirty="0"/>
              <a:t>Allows for different sized reads (after cutting primer off)</a:t>
            </a:r>
          </a:p>
          <a:p>
            <a:pPr marL="731520" lvl="1" indent="-381000">
              <a:buSzPct val="100000"/>
            </a:pPr>
            <a:r>
              <a:rPr lang="en-US" dirty="0"/>
              <a:t>Discards reads with &gt; 50% Q of </a:t>
            </a:r>
            <a:r>
              <a:rPr lang="en-US" dirty="0" smtClean="0"/>
              <a:t>10 or less, </a:t>
            </a:r>
            <a:r>
              <a:rPr lang="en-US" dirty="0"/>
              <a:t>which are indicative of adapter/primer dimers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Output:</a:t>
            </a:r>
          </a:p>
          <a:p>
            <a:pPr marL="0" indent="0">
              <a:buNone/>
            </a:pPr>
            <a:r>
              <a:rPr lang="en-US" dirty="0" smtClean="0"/>
              <a:t>	prefix.notCombined_1.fastq.gz</a:t>
            </a:r>
            <a:r>
              <a:rPr lang="en-US" dirty="0"/>
              <a:t>, </a:t>
            </a:r>
            <a:r>
              <a:rPr lang="en-US" dirty="0" smtClean="0"/>
              <a:t>prefix.notCombined_2.fastq.gz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prefix.extendedFrags.fastq.gz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prefix.hist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prefix.histogram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Flash2 – overlapping of reads and adapter removal in paired end reads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755962" y="2323354"/>
            <a:ext cx="4813188" cy="252342"/>
            <a:chOff x="4906182" y="2246894"/>
            <a:chExt cx="6417584" cy="336455"/>
          </a:xfrm>
        </p:grpSpPr>
        <p:sp>
          <p:nvSpPr>
            <p:cNvPr id="3" name="Rectangle 2"/>
            <p:cNvSpPr/>
            <p:nvPr/>
          </p:nvSpPr>
          <p:spPr>
            <a:xfrm>
              <a:off x="10626009" y="2250191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368951" y="2505627"/>
              <a:ext cx="228600" cy="6400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0861326" y="2250069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06182" y="2507355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31249" y="2505243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66566" y="2497360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0104" y="2251187"/>
              <a:ext cx="228600" cy="640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07706" y="2249433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16682" y="2246894"/>
              <a:ext cx="3182112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12822" y="2505243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31353" y="2275573"/>
              <a:ext cx="395890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Target Region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00726" y="2505788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67436" y="2250430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66206" y="2505243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00789" y="2249826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4751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57989" y="2249826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01882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03207" y="2249826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5622199" y="2609218"/>
            <a:ext cx="1111977" cy="8633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TextBox 24"/>
          <p:cNvSpPr txBox="1"/>
          <p:nvPr/>
        </p:nvSpPr>
        <p:spPr>
          <a:xfrm>
            <a:off x="5682089" y="2649689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1</a:t>
            </a:r>
          </a:p>
        </p:txBody>
      </p:sp>
      <p:sp>
        <p:nvSpPr>
          <p:cNvPr id="26" name="Right Arrow 25"/>
          <p:cNvSpPr/>
          <p:nvPr/>
        </p:nvSpPr>
        <p:spPr>
          <a:xfrm rot="10800000">
            <a:off x="7505700" y="2177595"/>
            <a:ext cx="1190930" cy="8914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22198" y="1861066"/>
            <a:ext cx="3078782" cy="0"/>
          </a:xfrm>
          <a:prstGeom prst="straightConnector1">
            <a:avLst/>
          </a:prstGeom>
          <a:ln w="38100">
            <a:solidFill>
              <a:srgbClr val="00275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66052" y="1866766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Insert size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55417" y="2012522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2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755962" y="4091000"/>
            <a:ext cx="4813188" cy="258648"/>
            <a:chOff x="4906182" y="2238487"/>
            <a:chExt cx="6417584" cy="344863"/>
          </a:xfrm>
        </p:grpSpPr>
        <p:sp>
          <p:nvSpPr>
            <p:cNvPr id="41" name="Rectangle 40"/>
            <p:cNvSpPr/>
            <p:nvPr/>
          </p:nvSpPr>
          <p:spPr>
            <a:xfrm>
              <a:off x="10626009" y="2250191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68951" y="2505627"/>
              <a:ext cx="228600" cy="6400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861326" y="2250069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06182" y="2507355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31249" y="2505243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866566" y="2510060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70104" y="2238487"/>
              <a:ext cx="228600" cy="640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07706" y="2249433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516682" y="2246894"/>
              <a:ext cx="3182112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12822" y="2505243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31353" y="2275574"/>
              <a:ext cx="395890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Target Region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00726" y="2505788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167436" y="2250430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166206" y="2505243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00789" y="2249826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54751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57989" y="2249826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701882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703207" y="2249826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5622198" y="4383170"/>
            <a:ext cx="1714500" cy="6858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1" name="TextBox 60"/>
          <p:cNvSpPr txBox="1"/>
          <p:nvPr/>
        </p:nvSpPr>
        <p:spPr>
          <a:xfrm>
            <a:off x="5682089" y="4423640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1</a:t>
            </a:r>
          </a:p>
        </p:txBody>
      </p:sp>
      <p:sp>
        <p:nvSpPr>
          <p:cNvPr id="62" name="Right Arrow 61"/>
          <p:cNvSpPr/>
          <p:nvPr/>
        </p:nvSpPr>
        <p:spPr>
          <a:xfrm rot="10800000">
            <a:off x="6982130" y="3955755"/>
            <a:ext cx="1714500" cy="6858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622198" y="3683154"/>
            <a:ext cx="3078782" cy="0"/>
          </a:xfrm>
          <a:prstGeom prst="straightConnector1">
            <a:avLst/>
          </a:prstGeom>
          <a:ln w="38100">
            <a:solidFill>
              <a:srgbClr val="00275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66052" y="3688853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Insert size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55417" y="3786473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2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755962" y="5779968"/>
            <a:ext cx="4813188" cy="257104"/>
            <a:chOff x="4906182" y="2240544"/>
            <a:chExt cx="6417584" cy="342804"/>
          </a:xfrm>
        </p:grpSpPr>
        <p:sp>
          <p:nvSpPr>
            <p:cNvPr id="67" name="Rectangle 66"/>
            <p:cNvSpPr/>
            <p:nvPr/>
          </p:nvSpPr>
          <p:spPr>
            <a:xfrm>
              <a:off x="10626009" y="2250191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68951" y="2505627"/>
              <a:ext cx="228600" cy="6400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861326" y="2250069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906182" y="2507355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631249" y="2505243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866566" y="2497360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70104" y="2251187"/>
              <a:ext cx="228600" cy="640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907706" y="2249433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516682" y="2240544"/>
              <a:ext cx="3182112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512822" y="2505243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31353" y="2275573"/>
              <a:ext cx="3958909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Target Region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00726" y="2505788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167436" y="2250430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166206" y="2505243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00789" y="2249826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054751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57989" y="2249826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701882" y="2505243"/>
              <a:ext cx="45720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703207" y="2249826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6" name="Right Arrow 85"/>
          <p:cNvSpPr/>
          <p:nvPr/>
        </p:nvSpPr>
        <p:spPr>
          <a:xfrm>
            <a:off x="5622198" y="6070596"/>
            <a:ext cx="3595084" cy="90278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7" name="TextBox 86"/>
          <p:cNvSpPr txBox="1"/>
          <p:nvPr/>
        </p:nvSpPr>
        <p:spPr>
          <a:xfrm>
            <a:off x="5682089" y="6111066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1</a:t>
            </a:r>
          </a:p>
        </p:txBody>
      </p:sp>
      <p:sp>
        <p:nvSpPr>
          <p:cNvPr id="88" name="Right Arrow 87"/>
          <p:cNvSpPr/>
          <p:nvPr/>
        </p:nvSpPr>
        <p:spPr>
          <a:xfrm rot="10800000">
            <a:off x="5098862" y="5621873"/>
            <a:ext cx="3597768" cy="8988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622198" y="5351815"/>
            <a:ext cx="3078782" cy="0"/>
          </a:xfrm>
          <a:prstGeom prst="straightConnector1">
            <a:avLst/>
          </a:prstGeom>
          <a:ln w="38100">
            <a:solidFill>
              <a:srgbClr val="00275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466052" y="5357515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Insert size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055417" y="5464374"/>
            <a:ext cx="156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Read 2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5617389" y="3019430"/>
            <a:ext cx="111197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45176" y="3019430"/>
            <a:ext cx="111197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622199" y="4800605"/>
            <a:ext cx="307343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624941" y="6419855"/>
            <a:ext cx="307343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407869" y="2061890"/>
            <a:ext cx="293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Insert size &gt; length of the number of cycles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07871" y="3560740"/>
            <a:ext cx="322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Insert size &lt; length of the number of cycles (10bp min)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07869" y="4921005"/>
            <a:ext cx="315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Insert size &lt; length of the read length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794022" y="2791719"/>
            <a:ext cx="20359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Product: Read Pair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94022" y="4584250"/>
            <a:ext cx="24687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Product: </a:t>
            </a:r>
            <a:r>
              <a:rPr lang="en-US" sz="1350" dirty="0" smtClean="0"/>
              <a:t>Extended, Single</a:t>
            </a:r>
            <a:endParaRPr lang="en-US" sz="1350" dirty="0"/>
          </a:p>
        </p:txBody>
      </p:sp>
      <p:sp>
        <p:nvSpPr>
          <p:cNvPr id="109" name="TextBox 108"/>
          <p:cNvSpPr txBox="1"/>
          <p:nvPr/>
        </p:nvSpPr>
        <p:spPr>
          <a:xfrm>
            <a:off x="8767293" y="6166906"/>
            <a:ext cx="36105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Product: Adapter </a:t>
            </a:r>
            <a:r>
              <a:rPr lang="en-US" sz="1350" dirty="0" smtClean="0"/>
              <a:t>Trimmed, </a:t>
            </a:r>
            <a:r>
              <a:rPr lang="en-US" sz="1350" dirty="0"/>
              <a:t>Single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6419855"/>
            <a:ext cx="36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dstreett</a:t>
            </a:r>
            <a:r>
              <a:rPr lang="en-US" dirty="0" smtClean="0"/>
              <a:t>/FLASH2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Flash2 typically produces tight sizes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877" y="1778637"/>
            <a:ext cx="2270023" cy="4654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8607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992221" y="294092"/>
            <a:ext cx="10590179" cy="11432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 err="1" smtClean="0">
                <a:solidFill>
                  <a:schemeClr val="tx1"/>
                </a:solidFill>
              </a:rPr>
              <a:t>dbcAmplicons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classify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/>
            <a:r>
              <a:rPr lang="en" dirty="0"/>
              <a:t>Uses the RDP (Ribosomal Database Project) classifier for bacterial and </a:t>
            </a:r>
            <a:r>
              <a:rPr lang="en" dirty="0" err="1"/>
              <a:t>archaeal</a:t>
            </a:r>
            <a:r>
              <a:rPr lang="en" dirty="0"/>
              <a:t> 16S, fungal </a:t>
            </a:r>
            <a:r>
              <a:rPr lang="en" dirty="0" smtClean="0"/>
              <a:t>LSU</a:t>
            </a:r>
            <a:r>
              <a:rPr lang="en-US" dirty="0" smtClean="0"/>
              <a:t>, ITS </a:t>
            </a:r>
            <a:r>
              <a:rPr lang="en-US" dirty="0" err="1" smtClean="0"/>
              <a:t>warcup</a:t>
            </a:r>
            <a:r>
              <a:rPr lang="en-US" dirty="0" smtClean="0"/>
              <a:t>/unite databases. You can provide your own training database</a:t>
            </a:r>
            <a:endParaRPr lang="en" dirty="0"/>
          </a:p>
          <a:p>
            <a:pPr marL="457200"/>
            <a:endParaRPr lang="en-US" dirty="0" smtClean="0"/>
          </a:p>
          <a:p>
            <a:pPr marL="457200"/>
            <a:r>
              <a:rPr lang="en" dirty="0" smtClean="0"/>
              <a:t>Classifies </a:t>
            </a:r>
            <a:r>
              <a:rPr lang="en" dirty="0"/>
              <a:t>sequences </a:t>
            </a:r>
            <a:r>
              <a:rPr lang="en" dirty="0" smtClean="0"/>
              <a:t>to </a:t>
            </a:r>
            <a:r>
              <a:rPr lang="en-US" dirty="0" smtClean="0"/>
              <a:t>the </a:t>
            </a:r>
            <a:r>
              <a:rPr lang="en" dirty="0" smtClean="0"/>
              <a:t>closest taxonomic</a:t>
            </a:r>
            <a:r>
              <a:rPr lang="en-US" dirty="0" smtClean="0"/>
              <a:t> reference provides a bootstrap score for reliability</a:t>
            </a:r>
          </a:p>
          <a:p>
            <a:pPr marL="457200"/>
            <a:endParaRPr lang="en-US" dirty="0" smtClean="0"/>
          </a:p>
          <a:p>
            <a:pPr marL="457200"/>
            <a:r>
              <a:rPr lang="en-US" dirty="0" smtClean="0"/>
              <a:t>Concatenates Paired-end reads</a:t>
            </a:r>
          </a:p>
          <a:p>
            <a:pPr marL="800100" lvl="1"/>
            <a:r>
              <a:rPr lang="en-US" dirty="0" smtClean="0"/>
              <a:t>Can trim off low quality ends, to some value Q</a:t>
            </a:r>
          </a:p>
          <a:p>
            <a:pPr marL="342900"/>
            <a:endParaRPr lang="en-US" dirty="0"/>
          </a:p>
          <a:p>
            <a:pPr marL="114300" indent="0">
              <a:buNone/>
            </a:pPr>
            <a:r>
              <a:rPr lang="en-US" dirty="0" smtClean="0"/>
              <a:t>Output: </a:t>
            </a:r>
            <a:r>
              <a:rPr lang="en-US" dirty="0" err="1" smtClean="0"/>
              <a:t>fixrank</a:t>
            </a:r>
            <a:r>
              <a:rPr lang="en-US" dirty="0" smtClean="0"/>
              <a:t> file </a:t>
            </a:r>
          </a:p>
          <a:p>
            <a:pPr marL="114300" indent="0">
              <a:buNone/>
            </a:pPr>
            <a:r>
              <a:rPr lang="de-DE" sz="1600" dirty="0" smtClean="0"/>
              <a:t>HWI-M01380:26:000000000-ABHNY:1:2116:24606:7147|Slashpile27:16sV1V3:470    </a:t>
            </a:r>
            <a:r>
              <a:rPr lang="de-DE" sz="1600" dirty="0" err="1" smtClean="0"/>
              <a:t>Bacteria</a:t>
            </a:r>
            <a:r>
              <a:rPr lang="de-DE" sz="1600" dirty="0" smtClean="0"/>
              <a:t>    </a:t>
            </a:r>
            <a:r>
              <a:rPr lang="de-DE" sz="1600" dirty="0" err="1" smtClean="0"/>
              <a:t>domain</a:t>
            </a:r>
            <a:r>
              <a:rPr lang="de-DE" sz="1600" dirty="0" smtClean="0"/>
              <a:t>    1.0    "</a:t>
            </a:r>
            <a:r>
              <a:rPr lang="de-DE" sz="1600" dirty="0" err="1" smtClean="0"/>
              <a:t>Proteobacteria</a:t>
            </a:r>
            <a:r>
              <a:rPr lang="de-DE" sz="1600" dirty="0" smtClean="0"/>
              <a:t>“    </a:t>
            </a:r>
            <a:r>
              <a:rPr lang="de-DE" sz="1600" dirty="0" err="1" smtClean="0"/>
              <a:t>phylum</a:t>
            </a:r>
            <a:r>
              <a:rPr lang="de-DE" sz="1600" dirty="0" smtClean="0"/>
              <a:t>    1.0 </a:t>
            </a:r>
            <a:r>
              <a:rPr lang="mr-IN" sz="1600" dirty="0" smtClean="0"/>
              <a:t>………</a:t>
            </a:r>
            <a:r>
              <a:rPr lang="en-US" sz="1600" dirty="0" smtClean="0"/>
              <a:t>. Through Genus/Species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5211718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dataset: </a:t>
            </a:r>
            <a:r>
              <a:rPr lang="en-US" dirty="0" err="1" smtClean="0"/>
              <a:t>Slashpile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Slash Pile – Accumulated debris from cutting brush or trimming trees</a:t>
            </a:r>
          </a:p>
          <a:p>
            <a:pPr lvl="1"/>
            <a:r>
              <a:rPr lang="en-US" dirty="0" smtClean="0"/>
              <a:t>Measured, bacteria and fungal communities using 5 </a:t>
            </a:r>
            <a:r>
              <a:rPr lang="en-US" dirty="0" err="1" smtClean="0"/>
              <a:t>amplicons</a:t>
            </a:r>
            <a:endParaRPr lang="en-US" dirty="0" smtClean="0"/>
          </a:p>
          <a:p>
            <a:pPr lvl="2"/>
            <a:r>
              <a:rPr lang="en-US" dirty="0" smtClean="0"/>
              <a:t>16sV1V3</a:t>
            </a:r>
          </a:p>
          <a:p>
            <a:pPr lvl="2"/>
            <a:r>
              <a:rPr lang="en-US" dirty="0" smtClean="0"/>
              <a:t>16sV4V5</a:t>
            </a:r>
          </a:p>
          <a:p>
            <a:pPr lvl="2"/>
            <a:r>
              <a:rPr lang="en-US" dirty="0" smtClean="0"/>
              <a:t>ITS1</a:t>
            </a:r>
          </a:p>
          <a:p>
            <a:pPr lvl="2"/>
            <a:r>
              <a:rPr lang="en-US" dirty="0" smtClean="0"/>
              <a:t>ITS2</a:t>
            </a:r>
          </a:p>
          <a:p>
            <a:pPr lvl="2"/>
            <a:r>
              <a:rPr lang="en-US" dirty="0" smtClean="0"/>
              <a:t>LSU</a:t>
            </a:r>
          </a:p>
          <a:p>
            <a:r>
              <a:rPr lang="en-US" dirty="0" smtClean="0"/>
              <a:t>3 – </a:t>
            </a:r>
            <a:r>
              <a:rPr lang="en-US" dirty="0" err="1" smtClean="0"/>
              <a:t>slashpiles</a:t>
            </a:r>
            <a:endParaRPr lang="en-US" dirty="0" smtClean="0"/>
          </a:p>
          <a:p>
            <a:r>
              <a:rPr lang="en-US" dirty="0" smtClean="0"/>
              <a:t>2 depths</a:t>
            </a:r>
          </a:p>
          <a:p>
            <a:r>
              <a:rPr lang="en-US" dirty="0" smtClean="0"/>
              <a:t>Distance from </a:t>
            </a:r>
            <a:r>
              <a:rPr lang="en-US" dirty="0" err="1" smtClean="0"/>
              <a:t>slashpile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>
                <a:solidFill>
                  <a:schemeClr val="tx1"/>
                </a:solidFill>
              </a:rPr>
              <a:t>Direct Classification - RDP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35475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Ribosomal Database Project (RDP) - naïve </a:t>
            </a:r>
            <a:r>
              <a:rPr lang="en-US" dirty="0"/>
              <a:t>Bayesian Classifier</a:t>
            </a:r>
            <a:endParaRPr lang="en-US" dirty="0" smtClean="0"/>
          </a:p>
          <a:p>
            <a:pPr lvl="1"/>
            <a:r>
              <a:rPr lang="en-US" dirty="0" smtClean="0"/>
              <a:t>Compares each read to a database</a:t>
            </a:r>
          </a:p>
          <a:p>
            <a:pPr lvl="2"/>
            <a:r>
              <a:rPr lang="en-US" dirty="0" smtClean="0"/>
              <a:t>Database is updates periodically</a:t>
            </a:r>
          </a:p>
          <a:p>
            <a:pPr lvl="1"/>
            <a:r>
              <a:rPr lang="en-US" dirty="0" smtClean="0"/>
              <a:t>Compares by k-</a:t>
            </a:r>
            <a:r>
              <a:rPr lang="en-US" dirty="0" err="1" smtClean="0"/>
              <a:t>mers</a:t>
            </a:r>
            <a:r>
              <a:rPr lang="en-US" dirty="0" smtClean="0"/>
              <a:t> (15 </a:t>
            </a:r>
            <a:r>
              <a:rPr lang="en-US" dirty="0" err="1" smtClean="0"/>
              <a:t>mers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100 bootstraps to establish confidence in result</a:t>
            </a:r>
          </a:p>
          <a:p>
            <a:pPr lvl="1"/>
            <a:endParaRPr lang="en-US" dirty="0"/>
          </a:p>
          <a:p>
            <a:r>
              <a:rPr lang="en-US" dirty="0" smtClean="0"/>
              <a:t>Order does not matter, no 3% !</a:t>
            </a:r>
          </a:p>
          <a:p>
            <a:endParaRPr lang="en-US" dirty="0" smtClean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Accepts only </a:t>
            </a:r>
            <a:r>
              <a:rPr lang="en-US" dirty="0" err="1" smtClean="0"/>
              <a:t>fasta</a:t>
            </a:r>
            <a:r>
              <a:rPr lang="en-US" dirty="0" smtClean="0"/>
              <a:t> (though website implies </a:t>
            </a:r>
            <a:r>
              <a:rPr lang="en-US" dirty="0" err="1" smtClean="0"/>
              <a:t>fastq</a:t>
            </a:r>
            <a:r>
              <a:rPr lang="en-US" dirty="0" smtClean="0"/>
              <a:t>) files</a:t>
            </a:r>
          </a:p>
          <a:p>
            <a:pPr lvl="1"/>
            <a:r>
              <a:rPr lang="en-US" dirty="0" smtClean="0"/>
              <a:t>Can be slow</a:t>
            </a:r>
          </a:p>
          <a:p>
            <a:pPr lvl="1"/>
            <a:r>
              <a:rPr lang="en-US" dirty="0" smtClean="0"/>
              <a:t>Down to genus only (for 16s, species for ITS)</a:t>
            </a:r>
          </a:p>
          <a:p>
            <a:pPr lvl="1"/>
            <a:r>
              <a:rPr lang="en-US" dirty="0" err="1" smtClean="0"/>
              <a:t>Kmer</a:t>
            </a:r>
            <a:r>
              <a:rPr lang="en-US" dirty="0" smtClean="0"/>
              <a:t> database are based on whole 16s</a:t>
            </a:r>
          </a:p>
          <a:p>
            <a:pPr lvl="1"/>
            <a:r>
              <a:rPr lang="en-US" dirty="0" smtClean="0"/>
              <a:t>Cannot group together unknown OTUs that represent unique taxa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16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974" y="274637"/>
            <a:ext cx="10972800" cy="11432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lustering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9795" y="1600202"/>
            <a:ext cx="10972800" cy="4967599"/>
          </a:xfrm>
        </p:spPr>
        <p:txBody>
          <a:bodyPr/>
          <a:lstStyle/>
          <a:p>
            <a:r>
              <a:rPr lang="en-US" dirty="0" smtClean="0"/>
              <a:t>Clustering – “</a:t>
            </a:r>
            <a:r>
              <a:rPr lang="en-US" dirty="0"/>
              <a:t>Because of the increasing sizes of today’s amplicon datasets, fast and greedy </a:t>
            </a:r>
            <a:r>
              <a:rPr lang="en-US" i="1" dirty="0"/>
              <a:t>de novo</a:t>
            </a:r>
            <a:r>
              <a:rPr lang="en-US" dirty="0"/>
              <a:t> clustering heuristics are the preferred and only practical approach to produce </a:t>
            </a:r>
            <a:r>
              <a:rPr lang="en-US" dirty="0" smtClean="0"/>
              <a:t>OTUs”. </a:t>
            </a:r>
            <a:r>
              <a:rPr lang="en-US" dirty="0" smtClean="0">
                <a:solidFill>
                  <a:srgbClr val="FF0000"/>
                </a:solidFill>
              </a:rPr>
              <a:t>I DISAGREE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Shared </a:t>
            </a:r>
            <a:r>
              <a:rPr lang="en-US" dirty="0"/>
              <a:t>steps in these current algorithms are:</a:t>
            </a:r>
            <a:endParaRPr lang="en-US" dirty="0" smtClean="0"/>
          </a:p>
          <a:p>
            <a:pPr marL="708660" lvl="1" indent="-34290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amplicon is drawn out of the amplicon pool and becomes the center of a new OTU (centroid </a:t>
            </a:r>
            <a:r>
              <a:rPr lang="en-US" dirty="0" smtClean="0"/>
              <a:t>selection)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centroid is then compared to all other </a:t>
            </a:r>
            <a:r>
              <a:rPr lang="en-US" dirty="0" err="1"/>
              <a:t>amplicons</a:t>
            </a:r>
            <a:r>
              <a:rPr lang="en-US" dirty="0"/>
              <a:t> remaining in the </a:t>
            </a:r>
            <a:r>
              <a:rPr lang="en-US" dirty="0" smtClean="0"/>
              <a:t>pool.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/>
              <a:t>Amplicons </a:t>
            </a:r>
            <a:r>
              <a:rPr lang="en-US" dirty="0"/>
              <a:t>for which the distance is within a global clustering threshold, </a:t>
            </a:r>
            <a:r>
              <a:rPr lang="en-US" i="1" dirty="0" smtClean="0"/>
              <a:t>t (e.g. 3%)</a:t>
            </a:r>
            <a:r>
              <a:rPr lang="en-US" dirty="0" smtClean="0"/>
              <a:t>, </a:t>
            </a:r>
            <a:r>
              <a:rPr lang="en-US" dirty="0"/>
              <a:t>to the centroid are moved from the pool to the </a:t>
            </a:r>
            <a:r>
              <a:rPr lang="en-US" dirty="0" smtClean="0"/>
              <a:t>OUT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OTU is then closed. These steps are repeated as long as amplicons remain in the </a:t>
            </a:r>
            <a:r>
              <a:rPr lang="en-US" dirty="0" smtClean="0"/>
              <a:t>pool.</a:t>
            </a:r>
          </a:p>
        </p:txBody>
      </p:sp>
    </p:spTree>
    <p:extLst>
      <p:ext uri="{BB962C8B-B14F-4D97-AF65-F5344CB8AC3E}">
        <p14:creationId xmlns:p14="http://schemas.microsoft.com/office/powerpoint/2010/main" val="18333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Reasons why I’m not a fan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Little to no </a:t>
            </a:r>
            <a:r>
              <a:rPr lang="en-US" dirty="0"/>
              <a:t>biological rational to any of the clustering parameters</a:t>
            </a:r>
            <a:r>
              <a:rPr lang="en-US" dirty="0" smtClean="0"/>
              <a:t>, modify the parameters to get a result you like.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ependent </a:t>
            </a:r>
            <a:r>
              <a:rPr lang="en-US" dirty="0"/>
              <a:t>on ordering</a:t>
            </a:r>
            <a:r>
              <a:rPr lang="en-US" dirty="0" smtClean="0"/>
              <a:t>, reorder our reads you can get different set of OTUs. Often not repeatable from run to run.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3% (or any other cutoff) is BS.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Most clustering algorithms do </a:t>
            </a:r>
            <a:r>
              <a:rPr lang="en-US" dirty="0"/>
              <a:t>not consider sequencing errors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you generate more data you have to start the clustering process all over again as population of sequences matters.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I’m sure there is more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15" y="121396"/>
            <a:ext cx="8077200" cy="1143200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1"/>
                </a:solidFill>
              </a:rPr>
              <a:t>OTU clustering Comparison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3262" y="6071244"/>
            <a:ext cx="75017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hangingPunct="1"/>
            <a:r>
              <a:rPr lang="en-US" altLang="en-US" sz="1200" dirty="0"/>
              <a:t>Chen W, Zhang CK, Cheng Y, Zhang S, Zhao H (2013) A Comparison of Methods for Clustering 16S </a:t>
            </a:r>
            <a:r>
              <a:rPr lang="en-US" altLang="en-US" sz="1200" dirty="0" err="1"/>
              <a:t>rRNA</a:t>
            </a:r>
            <a:r>
              <a:rPr lang="en-US" altLang="en-US" sz="1200" dirty="0"/>
              <a:t> Sequences into OTUs. </a:t>
            </a:r>
            <a:r>
              <a:rPr lang="en-US" altLang="en-US" sz="1200" dirty="0" err="1"/>
              <a:t>PLoS</a:t>
            </a:r>
            <a:r>
              <a:rPr lang="en-US" altLang="en-US" sz="1200" dirty="0"/>
              <a:t> ONE 8(8): e70837. doi:10.1371/journal.pone.0070837</a:t>
            </a:r>
          </a:p>
          <a:p>
            <a:pPr eaLnBrk="1" hangingPunct="1"/>
            <a:r>
              <a:rPr lang="en-US" altLang="en-US" sz="1200" dirty="0">
                <a:hlinkClick r:id="rId2"/>
              </a:rPr>
              <a:t>http://journals.plos.org/plosone/article?id=info:doi/10.1371/journal.pone.0070837</a:t>
            </a:r>
            <a:endParaRPr lang="en-US" altLang="en-US" sz="1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33" y="6071244"/>
            <a:ext cx="2119133" cy="4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r="43078"/>
          <a:stretch/>
        </p:blipFill>
        <p:spPr>
          <a:xfrm>
            <a:off x="1848561" y="1264596"/>
            <a:ext cx="9092782" cy="45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42" y="1743922"/>
            <a:ext cx="7777316" cy="40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2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Direct classification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36608" y="2106870"/>
            <a:ext cx="1238865" cy="0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42970" y="2431335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19602" y="2986857"/>
            <a:ext cx="1238865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67369" y="2281083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67369" y="2816941"/>
            <a:ext cx="123886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67369" y="2536723"/>
            <a:ext cx="1238865" cy="0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67369" y="3072580"/>
            <a:ext cx="1238865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62403" y="2721385"/>
            <a:ext cx="123886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87446" y="3188419"/>
            <a:ext cx="1238865" cy="0"/>
          </a:xfrm>
          <a:prstGeom prst="line">
            <a:avLst/>
          </a:prstGeom>
          <a:ln w="1016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93808" y="3512884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70440" y="4068406"/>
            <a:ext cx="1238865" cy="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3241" y="3802934"/>
            <a:ext cx="1238865" cy="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74376" y="4230639"/>
            <a:ext cx="1238865" cy="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80738" y="4555104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57370" y="5110626"/>
            <a:ext cx="1238865" cy="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00171" y="4845154"/>
            <a:ext cx="1238865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74375" y="5371181"/>
            <a:ext cx="1238865" cy="0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80737" y="5695646"/>
            <a:ext cx="123886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57369" y="6251168"/>
            <a:ext cx="1238865" cy="0"/>
          </a:xfrm>
          <a:prstGeom prst="line">
            <a:avLst/>
          </a:prstGeom>
          <a:ln w="1016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00170" y="5985696"/>
            <a:ext cx="1238865" cy="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067369" y="3692012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67369" y="4227870"/>
            <a:ext cx="123886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67369" y="3947652"/>
            <a:ext cx="1238865" cy="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67369" y="4483509"/>
            <a:ext cx="1238865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067369" y="5314334"/>
            <a:ext cx="1238865" cy="0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067369" y="5850192"/>
            <a:ext cx="1238865" cy="0"/>
          </a:xfrm>
          <a:prstGeom prst="line">
            <a:avLst/>
          </a:prstGeom>
          <a:ln w="1016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67369" y="5569974"/>
            <a:ext cx="1238865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067369" y="6105831"/>
            <a:ext cx="1238865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88129" y="2453521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Taxa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488129" y="3858538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Taxa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88129" y="5486399"/>
            <a:ext cx="89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Taxa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79638" y="2337927"/>
            <a:ext cx="105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74722" y="3389358"/>
            <a:ext cx="105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84554" y="4380269"/>
            <a:ext cx="105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94386" y="5480860"/>
            <a:ext cx="105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4</a:t>
            </a:r>
          </a:p>
        </p:txBody>
      </p:sp>
    </p:spTree>
    <p:extLst>
      <p:ext uri="{BB962C8B-B14F-4D97-AF65-F5344CB8AC3E}">
        <p14:creationId xmlns:p14="http://schemas.microsoft.com/office/powerpoint/2010/main" val="29682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37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Takes </a:t>
            </a:r>
            <a:r>
              <a:rPr lang="en-US" dirty="0" err="1" smtClean="0"/>
              <a:t>fixrank</a:t>
            </a:r>
            <a:r>
              <a:rPr lang="en-US" dirty="0" smtClean="0"/>
              <a:t> file(s) outputs abundances tables and </a:t>
            </a:r>
            <a:r>
              <a:rPr lang="en-US" dirty="0" err="1" smtClean="0"/>
              <a:t>taxa_info</a:t>
            </a:r>
            <a:r>
              <a:rPr lang="en-US" dirty="0" smtClean="0"/>
              <a:t> table </a:t>
            </a:r>
          </a:p>
          <a:p>
            <a:r>
              <a:rPr lang="en-US" dirty="0" smtClean="0"/>
              <a:t>Abundance tables</a:t>
            </a:r>
          </a:p>
          <a:p>
            <a:pPr lvl="1"/>
            <a:r>
              <a:rPr lang="en-US" dirty="0" smtClean="0"/>
              <a:t>Rows are taxa</a:t>
            </a:r>
          </a:p>
          <a:p>
            <a:pPr lvl="1"/>
            <a:r>
              <a:rPr lang="en-US" dirty="0" smtClean="0"/>
              <a:t>Columns are samples</a:t>
            </a:r>
          </a:p>
          <a:p>
            <a:pPr lvl="1"/>
            <a:r>
              <a:rPr lang="en-US" dirty="0" smtClean="0"/>
              <a:t>Counts of the number of amplicons for each taxa/samples</a:t>
            </a:r>
          </a:p>
          <a:p>
            <a:r>
              <a:rPr lang="en-US" dirty="0" smtClean="0"/>
              <a:t>Proportions tables</a:t>
            </a:r>
          </a:p>
          <a:p>
            <a:pPr lvl="1"/>
            <a:r>
              <a:rPr lang="en-US" dirty="0" smtClean="0"/>
              <a:t>Same as abundance but each cell is the proportion of amplicons (so counts in cell divided by the columns sum)</a:t>
            </a:r>
          </a:p>
          <a:p>
            <a:r>
              <a:rPr lang="en-US" dirty="0" err="1" smtClean="0"/>
              <a:t>Biom</a:t>
            </a:r>
            <a:r>
              <a:rPr lang="en-US" dirty="0" smtClean="0"/>
              <a:t> file (Biological Observation Matrix)</a:t>
            </a:r>
          </a:p>
          <a:p>
            <a:pPr lvl="1"/>
            <a:r>
              <a:rPr lang="en-US" dirty="0" smtClean="0"/>
              <a:t>JSON file format for microbiome files  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biom-format.org</a:t>
            </a:r>
            <a:endParaRPr lang="en-US" dirty="0" smtClean="0"/>
          </a:p>
          <a:p>
            <a:pPr lvl="1"/>
            <a:r>
              <a:rPr lang="en-US" dirty="0" smtClean="0"/>
              <a:t>Abundance tables are 0 heavy, a </a:t>
            </a:r>
            <a:r>
              <a:rPr lang="en-US" dirty="0" err="1" smtClean="0"/>
              <a:t>biom</a:t>
            </a:r>
            <a:r>
              <a:rPr lang="en-US" dirty="0" smtClean="0"/>
              <a:t> file removes the 0’s as well as stores extra metadata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dbcAmplicons</a:t>
            </a:r>
            <a:r>
              <a:rPr lang="en-US" dirty="0" smtClean="0"/>
              <a:t>: 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0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1219200" y="262210"/>
            <a:ext cx="10972800" cy="11432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</a:rPr>
              <a:t>Abundance</a:t>
            </a:r>
            <a:r>
              <a:rPr lang="en-US" dirty="0" smtClean="0">
                <a:solidFill>
                  <a:schemeClr val="tx1"/>
                </a:solidFill>
              </a:rPr>
              <a:t> tables and </a:t>
            </a:r>
            <a:r>
              <a:rPr lang="en-US" dirty="0" err="1" smtClean="0">
                <a:solidFill>
                  <a:schemeClr val="tx1"/>
                </a:solidFill>
              </a:rPr>
              <a:t>Biom</a:t>
            </a:r>
            <a:r>
              <a:rPr lang="en-US" dirty="0" smtClean="0">
                <a:solidFill>
                  <a:schemeClr val="tx1"/>
                </a:solidFill>
              </a:rPr>
              <a:t> files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1203158" y="5452736"/>
            <a:ext cx="10411326" cy="115661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-US" sz="1800" dirty="0" smtClean="0"/>
              <a:t>The</a:t>
            </a:r>
            <a:r>
              <a:rPr lang="en-US" sz="1800" dirty="0"/>
              <a:t> </a:t>
            </a:r>
            <a:r>
              <a:rPr lang="en-US" sz="1800" b="1" dirty="0">
                <a:hlinkClick r:id="rId3"/>
              </a:rPr>
              <a:t>BIOM file format</a:t>
            </a:r>
            <a:r>
              <a:rPr lang="en-US" sz="1800" dirty="0"/>
              <a:t> (canonically pronounced </a:t>
            </a:r>
            <a:r>
              <a:rPr lang="en-US" sz="1800" i="1" dirty="0"/>
              <a:t>biome</a:t>
            </a:r>
            <a:r>
              <a:rPr lang="en-US" sz="1800" dirty="0"/>
              <a:t>) is designed to be a general-use format for representing biological sample by observation contingency tables. BIOM is a recognized standard for the </a:t>
            </a:r>
            <a:r>
              <a:rPr lang="en-US" sz="1800" b="1" dirty="0">
                <a:hlinkClick r:id="rId4"/>
              </a:rPr>
              <a:t>Earth Microbiome Project</a:t>
            </a:r>
            <a:r>
              <a:rPr lang="en-US" sz="1800" dirty="0"/>
              <a:t> and is a </a:t>
            </a:r>
            <a:r>
              <a:rPr lang="en-US" sz="1800" b="1" dirty="0">
                <a:hlinkClick r:id="rId5"/>
              </a:rPr>
              <a:t>Genomics Standards Consortium</a:t>
            </a:r>
            <a:r>
              <a:rPr lang="en-US" sz="1800" dirty="0"/>
              <a:t> supported project</a:t>
            </a:r>
            <a:r>
              <a:rPr lang="en-US" sz="1800" dirty="0" smtClean="0"/>
              <a:t>. Contains the abundance counts, the sample names, full taxonomic string [domain through genus/species], and any sample metadata in the sample sheet.</a:t>
            </a:r>
            <a:endParaRPr lang="en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6570"/>
              </p:ext>
            </p:extLst>
          </p:nvPr>
        </p:nvGraphicFramePr>
        <p:xfrm>
          <a:off x="1259305" y="1239010"/>
          <a:ext cx="9093199" cy="41297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6575"/>
                <a:gridCol w="563549"/>
                <a:gridCol w="697273"/>
                <a:gridCol w="773686"/>
                <a:gridCol w="773686"/>
                <a:gridCol w="773686"/>
                <a:gridCol w="773686"/>
                <a:gridCol w="773686"/>
                <a:gridCol w="773686"/>
                <a:gridCol w="773686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Taxon_Name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Level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Slashpile17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Archaea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domain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Pyrolobus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Bacteria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domain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2981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1479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110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2674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1732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2707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1303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2706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Acetothermia_genera_incertae_sedis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Acidobacteria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phylum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110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Acidobacteria_Gp1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376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252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378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218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Gp15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29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187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171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Gp18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Gp19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Acidicapsa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29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Acidipila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36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689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Acidobacterium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Bryocella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115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>
                          <a:effectLst/>
                        </a:rPr>
                        <a:t>125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32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1219200" y="262210"/>
            <a:ext cx="10972800" cy="11432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Samples.taxa_info.txt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870284" y="4393956"/>
            <a:ext cx="10411326" cy="115661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-US" sz="1800" dirty="0" smtClean="0"/>
              <a:t>Supplies extra information about the tax identified in the experiment as well as the full taxonomic path.</a:t>
            </a:r>
            <a:endParaRPr lang="en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00074"/>
              </p:ext>
            </p:extLst>
          </p:nvPr>
        </p:nvGraphicFramePr>
        <p:xfrm>
          <a:off x="870284" y="1540293"/>
          <a:ext cx="10515601" cy="2333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9029"/>
                <a:gridCol w="1391643"/>
                <a:gridCol w="1391643"/>
                <a:gridCol w="1391643"/>
                <a:gridCol w="1391643"/>
              </a:tblGrid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Taxon_Name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MeanBootstrapValue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MeanLengthMerged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PercentageAsPairs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d__Archaea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u="none" strike="noStrike">
                          <a:effectLst/>
                        </a:rPr>
                        <a:t>0.523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u="none" strike="noStrike">
                          <a:effectLst/>
                        </a:rPr>
                        <a:t>298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21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33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d__Archaea;p__Crenarchaeota;c__Thermoprotei;o__Desulfurococcales;f__Pyrodictiaceae;g__Pyrolobus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0.63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d__Bacteria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0.984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63378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506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d__Bacteria;p__Acetothermia;c__Acetothermia_genera_incertae_sedis;o__Acetothermia_genera_incertae_sedis;f__Acetothermia_genera_incertae_sedis;g__Acetothermia_genera_incertae_sedis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0.54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452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d__Bacteria;p__Acidobacteria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0.696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>
                          <a:effectLst/>
                        </a:rPr>
                        <a:t>1869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d__Bacteria;p__Acidobacteria;c__Acidobacteria_Gp1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0.85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462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9286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d__Bacteria;p__Acidobacteria;c__Acidobacteria_Gp10;o__Gp10;f__Gp10;g__Gp10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0.771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497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247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d__Bacteria;p__Acidobacteria;c__Acidobacteria_Gp11;o__Gp11;f__Gp11;g__Gp11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0.949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466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  <a:tr h="185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d__Bacteria;p__Acidobacteria;c__Acidobacteria_Gp12;o__Gp12;f__Gp12;g__Gp12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u="none" strike="noStrike">
                          <a:effectLst/>
                        </a:rPr>
                        <a:t>0.691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797" marR="5797" marT="5797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5613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205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dbcAmplicons</a:t>
            </a:r>
            <a:r>
              <a:rPr lang="en-US" dirty="0" smtClean="0"/>
              <a:t> is a data reduction pipeline, produces abundance/biome files, post processing most typically done in R.</a:t>
            </a:r>
          </a:p>
          <a:p>
            <a:r>
              <a:rPr lang="en-US" dirty="0" smtClean="0"/>
              <a:t>Include “error-correcting barcodes” in </a:t>
            </a:r>
            <a:r>
              <a:rPr lang="en-US" dirty="0" err="1" smtClean="0"/>
              <a:t>demultiplexing</a:t>
            </a:r>
            <a:endParaRPr lang="en-US" dirty="0" smtClean="0"/>
          </a:p>
          <a:p>
            <a:r>
              <a:rPr lang="en-US" dirty="0"/>
              <a:t>Identification of PCR </a:t>
            </a:r>
            <a:r>
              <a:rPr lang="en-US" dirty="0" smtClean="0"/>
              <a:t>duplicates (using UMI)</a:t>
            </a:r>
          </a:p>
          <a:p>
            <a:r>
              <a:rPr lang="en-US" dirty="0" smtClean="0"/>
              <a:t>Replace RDP classification with another scheme</a:t>
            </a:r>
          </a:p>
          <a:p>
            <a:pPr lvl="1"/>
            <a:r>
              <a:rPr lang="en-US" dirty="0" smtClean="0"/>
              <a:t>Have ideas (for years) but no time</a:t>
            </a:r>
          </a:p>
          <a:p>
            <a:r>
              <a:rPr lang="en-US" dirty="0" smtClean="0"/>
              <a:t>Use amplicon length in classification</a:t>
            </a:r>
          </a:p>
          <a:p>
            <a:r>
              <a:rPr lang="en-US" dirty="0" smtClean="0"/>
              <a:t>Include screening of diversity sample in preprocessing to get an idea of actual proportion in the pool</a:t>
            </a:r>
          </a:p>
          <a:p>
            <a:r>
              <a:rPr lang="en-US" dirty="0" smtClean="0"/>
              <a:t>Incorporate the R genotyping pipeline into </a:t>
            </a:r>
            <a:r>
              <a:rPr lang="en-US" dirty="0" err="1" smtClean="0"/>
              <a:t>dbcAmplicons</a:t>
            </a:r>
            <a:endParaRPr lang="en-US" dirty="0" smtClean="0"/>
          </a:p>
          <a:p>
            <a:pPr lvl="1"/>
            <a:r>
              <a:rPr lang="en-US" dirty="0" smtClean="0"/>
              <a:t>Extend to inferring copy number (or ploidy levels)</a:t>
            </a:r>
          </a:p>
          <a:p>
            <a:r>
              <a:rPr lang="en-US" dirty="0" smtClean="0"/>
              <a:t>Correct for copy number (16s)</a:t>
            </a:r>
          </a:p>
          <a:p>
            <a:r>
              <a:rPr lang="en-US" dirty="0" smtClean="0"/>
              <a:t>Output data for rarefaction curves</a:t>
            </a:r>
          </a:p>
        </p:txBody>
      </p:sp>
    </p:spTree>
    <p:extLst>
      <p:ext uri="{BB962C8B-B14F-4D97-AF65-F5344CB8AC3E}">
        <p14:creationId xmlns:p14="http://schemas.microsoft.com/office/powerpoint/2010/main" val="20417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Files: Barcode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79" y="3647032"/>
            <a:ext cx="5588000" cy="2184400"/>
          </a:xfrm>
        </p:spPr>
      </p:pic>
      <p:sp>
        <p:nvSpPr>
          <p:cNvPr id="5" name="TextBox 4"/>
          <p:cNvSpPr txBox="1"/>
          <p:nvPr/>
        </p:nvSpPr>
        <p:spPr>
          <a:xfrm>
            <a:off x="1668379" y="1979446"/>
            <a:ext cx="842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Requires 3 columns: </a:t>
            </a:r>
            <a:r>
              <a:rPr lang="en-US" sz="2400" dirty="0" err="1" smtClean="0"/>
              <a:t>BarcodeID</a:t>
            </a:r>
            <a:r>
              <a:rPr lang="en-US" sz="2400" dirty="0" smtClean="0"/>
              <a:t> [a name for the pair], Index1 (Read2 in RC), Index2 (Read3) in a plain tab-delimited text file. Orientation is important, but you can change in the preprocess arguments. First line is a comment and just help me remembers.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57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962" y="1459149"/>
            <a:ext cx="8716388" cy="539885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pretty much do all of my post analysis (abundance table, Biome) in R</a:t>
            </a:r>
          </a:p>
          <a:p>
            <a:pPr lvl="1"/>
            <a:r>
              <a:rPr lang="en-US" dirty="0" smtClean="0"/>
              <a:t>Common Packages</a:t>
            </a:r>
          </a:p>
          <a:p>
            <a:pPr lvl="2"/>
            <a:r>
              <a:rPr lang="en-US" dirty="0" smtClean="0"/>
              <a:t>Vegan</a:t>
            </a:r>
          </a:p>
          <a:p>
            <a:pPr lvl="3">
              <a:buFont typeface="Wingdings" charset="2"/>
              <a:buChar char="v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github.com/vegandevs/vegan</a:t>
            </a:r>
            <a:endParaRPr lang="en-US" dirty="0" smtClean="0"/>
          </a:p>
          <a:p>
            <a:pPr lvl="2"/>
            <a:r>
              <a:rPr lang="en-US" dirty="0" smtClean="0"/>
              <a:t>Vegetarian</a:t>
            </a:r>
          </a:p>
          <a:p>
            <a:pPr lvl="3">
              <a:buFont typeface="Wingdings" charset="2"/>
              <a:buChar char="v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github.com/cran/vegetarian</a:t>
            </a:r>
            <a:endParaRPr lang="en-US" dirty="0" smtClean="0"/>
          </a:p>
          <a:p>
            <a:pPr lvl="2"/>
            <a:r>
              <a:rPr lang="en-US" dirty="0" err="1" smtClean="0"/>
              <a:t>Phyloseq</a:t>
            </a:r>
            <a:r>
              <a:rPr lang="en-US" dirty="0" smtClean="0"/>
              <a:t> (uses vegan, ade4, ape, picante)</a:t>
            </a:r>
          </a:p>
          <a:p>
            <a:pPr lvl="3">
              <a:buFont typeface="Wingdings" charset="2"/>
              <a:buChar char="v"/>
            </a:pPr>
            <a:r>
              <a:rPr lang="en-US" dirty="0">
                <a:hlinkClick r:id="rId4"/>
              </a:rPr>
              <a:t>https://joey711.github.io/phyloseq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Ecological Diversity Analysis</a:t>
            </a:r>
          </a:p>
          <a:p>
            <a:pPr lvl="1"/>
            <a:r>
              <a:rPr lang="en-US" dirty="0" smtClean="0"/>
              <a:t>how does the structure of OTU across samples/groups compare </a:t>
            </a:r>
          </a:p>
          <a:p>
            <a:r>
              <a:rPr lang="en-US" dirty="0" smtClean="0"/>
              <a:t>Ordination Analysis (multivariate analysis)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isualize the relative similarity/dissimilarity across samples, test for taxa/environment relationships</a:t>
            </a:r>
          </a:p>
          <a:p>
            <a:r>
              <a:rPr lang="en-US" dirty="0" smtClean="0"/>
              <a:t>Differential Abundance Analysis (univariate analysis)</a:t>
            </a:r>
          </a:p>
          <a:p>
            <a:pPr lvl="1"/>
            <a:r>
              <a:rPr lang="en-US" dirty="0" smtClean="0"/>
              <a:t>Uses tools from RNAseq (</a:t>
            </a:r>
            <a:r>
              <a:rPr lang="en-US" dirty="0" err="1" smtClean="0"/>
              <a:t>limma</a:t>
            </a:r>
            <a:r>
              <a:rPr lang="en-US" dirty="0" smtClean="0"/>
              <a:t>, </a:t>
            </a:r>
            <a:r>
              <a:rPr lang="en-US" dirty="0" err="1" smtClean="0"/>
              <a:t>edgeR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Visualization (temporal, </a:t>
            </a:r>
            <a:r>
              <a:rPr lang="en-US" dirty="0" err="1" smtClean="0"/>
              <a:t>heatmaps</a:t>
            </a:r>
            <a:r>
              <a:rPr lang="en-US" dirty="0" smtClean="0"/>
              <a:t>, ’trees’, more)</a:t>
            </a:r>
          </a:p>
        </p:txBody>
      </p:sp>
    </p:spTree>
    <p:extLst>
      <p:ext uri="{BB962C8B-B14F-4D97-AF65-F5344CB8AC3E}">
        <p14:creationId xmlns:p14="http://schemas.microsoft.com/office/powerpoint/2010/main" val="8461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Standardization/Normalization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 (proportional) abundances</a:t>
            </a:r>
          </a:p>
          <a:p>
            <a:pPr lvl="1"/>
            <a:r>
              <a:rPr lang="en-US" dirty="0" smtClean="0"/>
              <a:t>Divide by sum of sample, values 0-100%</a:t>
            </a:r>
          </a:p>
          <a:p>
            <a:r>
              <a:rPr lang="en-US" dirty="0" err="1" smtClean="0"/>
              <a:t>LogCPM</a:t>
            </a:r>
            <a:r>
              <a:rPr lang="en-US" dirty="0" smtClean="0"/>
              <a:t> from RNAseq</a:t>
            </a:r>
          </a:p>
          <a:p>
            <a:r>
              <a:rPr lang="en-US" dirty="0" smtClean="0"/>
              <a:t>Hellinger standardization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biol09.biol.umontreal.ca/PLcourses/Section_7.7_Transformations.pdf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Wisconsin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19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community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065" y="956992"/>
            <a:ext cx="5496308" cy="6681788"/>
          </a:xfrm>
        </p:spPr>
      </p:pic>
    </p:spTree>
    <p:extLst>
      <p:ext uri="{BB962C8B-B14F-4D97-AF65-F5344CB8AC3E}">
        <p14:creationId xmlns:p14="http://schemas.microsoft.com/office/powerpoint/2010/main" val="155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Files: Primer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2" y="3202520"/>
            <a:ext cx="10515600" cy="3655480"/>
          </a:xfrm>
        </p:spPr>
      </p:pic>
      <p:sp>
        <p:nvSpPr>
          <p:cNvPr id="5" name="TextBox 4"/>
          <p:cNvSpPr txBox="1"/>
          <p:nvPr/>
        </p:nvSpPr>
        <p:spPr>
          <a:xfrm>
            <a:off x="1363579" y="1572126"/>
            <a:ext cx="1060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Requires 4 columns: the read in which the primer should be checked for (allowable are P5/P7, R1/R2, READ1/READ2, F/R,  FORWARD/REVERSE, Primer Pair ID describes which should be found ‘together’, Primer ID individual id, and sequence (IUPAC ambiguity characters are allowed).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46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Files: Sample Sheet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56" y="4436561"/>
            <a:ext cx="7404100" cy="2298700"/>
          </a:xfrm>
        </p:spPr>
      </p:pic>
      <p:sp>
        <p:nvSpPr>
          <p:cNvPr id="5" name="TextBox 4"/>
          <p:cNvSpPr txBox="1"/>
          <p:nvPr/>
        </p:nvSpPr>
        <p:spPr>
          <a:xfrm>
            <a:off x="1367256" y="1572126"/>
            <a:ext cx="103434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Requires 4 columns and a header: </a:t>
            </a:r>
            <a:r>
              <a:rPr lang="en-US" sz="2400" dirty="0" err="1" smtClean="0"/>
              <a:t>SampleID</a:t>
            </a:r>
            <a:r>
              <a:rPr lang="en-US" sz="2400" dirty="0" smtClean="0"/>
              <a:t> samples name, </a:t>
            </a:r>
            <a:r>
              <a:rPr lang="en-US" sz="2400" dirty="0" err="1" smtClean="0"/>
              <a:t>PrimerPairID</a:t>
            </a:r>
            <a:r>
              <a:rPr lang="en-US" sz="2400" dirty="0" smtClean="0"/>
              <a:t> same as in primer file, </a:t>
            </a:r>
            <a:r>
              <a:rPr lang="en-US" sz="2400" dirty="0" err="1" smtClean="0"/>
              <a:t>barcodeID</a:t>
            </a:r>
            <a:r>
              <a:rPr lang="en-US" sz="2400" dirty="0"/>
              <a:t> </a:t>
            </a:r>
            <a:r>
              <a:rPr lang="en-US" sz="2400" dirty="0" smtClean="0"/>
              <a:t>same as in barcode file, and </a:t>
            </a:r>
            <a:r>
              <a:rPr lang="en-US" sz="2400" dirty="0" err="1" smtClean="0"/>
              <a:t>ProjectID</a:t>
            </a:r>
            <a:r>
              <a:rPr lang="en-US" sz="2400" dirty="0" smtClean="0"/>
              <a:t> which represents the file prefix for the output and can include a path. </a:t>
            </a:r>
            <a:r>
              <a:rPr lang="en-US" sz="2400" dirty="0" err="1" smtClean="0"/>
              <a:t>SampleID</a:t>
            </a:r>
            <a:r>
              <a:rPr lang="en-US" sz="2400" dirty="0" smtClean="0"/>
              <a:t>, </a:t>
            </a:r>
            <a:r>
              <a:rPr lang="en-US" sz="2400" dirty="0" err="1" smtClean="0"/>
              <a:t>PrimerPairID</a:t>
            </a:r>
            <a:r>
              <a:rPr lang="en-US" sz="2400" dirty="0" smtClean="0"/>
              <a:t>, </a:t>
            </a:r>
            <a:r>
              <a:rPr lang="en-US" sz="2400" dirty="0" err="1" smtClean="0"/>
              <a:t>BarcodeID</a:t>
            </a:r>
            <a:r>
              <a:rPr lang="en-US" sz="2400" dirty="0" smtClean="0"/>
              <a:t> pairs must be unique. In addition for </a:t>
            </a:r>
            <a:r>
              <a:rPr lang="en-US" sz="2400" dirty="0" err="1" smtClean="0"/>
              <a:t>PrimerPairID</a:t>
            </a:r>
            <a:r>
              <a:rPr lang="en-US" sz="2400" dirty="0" smtClean="0"/>
              <a:t>, can be comma separated, * (match any primer), or ‘-’ should match no primer.</a:t>
            </a:r>
          </a:p>
          <a:p>
            <a:endParaRPr lang="en-US" sz="2400" dirty="0"/>
          </a:p>
          <a:p>
            <a:r>
              <a:rPr lang="en-US" sz="2400" dirty="0" smtClean="0"/>
              <a:t>Additional columns are allowed and will be added to the </a:t>
            </a:r>
            <a:r>
              <a:rPr lang="en-US" sz="2400" dirty="0" err="1" smtClean="0"/>
              <a:t>biom</a:t>
            </a:r>
            <a:r>
              <a:rPr lang="en-US" sz="2400" dirty="0" smtClean="0"/>
              <a:t> file in </a:t>
            </a:r>
            <a:r>
              <a:rPr lang="en-US" sz="2400" dirty="0" err="1" smtClean="0"/>
              <a:t>dbcAmplicons</a:t>
            </a:r>
            <a:r>
              <a:rPr lang="en-US" sz="2400" dirty="0" smtClean="0"/>
              <a:t> abundances.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288379" y="4619114"/>
            <a:ext cx="2422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</a:t>
            </a:r>
          </a:p>
          <a:p>
            <a:r>
              <a:rPr lang="en-US" dirty="0"/>
              <a:t>Allowed </a:t>
            </a:r>
            <a:r>
              <a:rPr lang="en-US" dirty="0" smtClean="0"/>
              <a:t>Characters:</a:t>
            </a:r>
          </a:p>
          <a:p>
            <a:pPr algn="r"/>
            <a:r>
              <a:rPr lang="mr-IN" dirty="0" smtClean="0"/>
              <a:t>a-zA-Z0-9_-</a:t>
            </a:r>
            <a:endParaRPr lang="en-US" dirty="0" smtClean="0"/>
          </a:p>
          <a:p>
            <a:r>
              <a:rPr lang="en-US" dirty="0" smtClean="0"/>
              <a:t>Projects</a:t>
            </a:r>
          </a:p>
          <a:p>
            <a:r>
              <a:rPr lang="en-US" dirty="0" smtClean="0"/>
              <a:t>Disallowed Characters:</a:t>
            </a:r>
          </a:p>
          <a:p>
            <a:pPr algn="r"/>
            <a:r>
              <a:rPr lang="mr-IN" dirty="0" smtClean="0"/>
              <a:t>:"\'*?&lt;&gt;|</a:t>
            </a:r>
            <a:r>
              <a:rPr lang="en-US" dirty="0" smtClean="0"/>
              <a:t>&lt;space&gt;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8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Files: Sequencing Read files</a:t>
            </a:r>
            <a:endParaRPr lang="en-US" dirty="0"/>
          </a:p>
        </p:txBody>
      </p:sp>
      <p:pic>
        <p:nvPicPr>
          <p:cNvPr id="4" name="Content Placeholder 3" descr="fasta-fatstqFil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1" y="1562351"/>
            <a:ext cx="6878291" cy="4998870"/>
          </a:xfrm>
        </p:spPr>
      </p:pic>
    </p:spTree>
    <p:extLst>
      <p:ext uri="{BB962C8B-B14F-4D97-AF65-F5344CB8AC3E}">
        <p14:creationId xmlns:p14="http://schemas.microsoft.com/office/powerpoint/2010/main" val="19613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Scores</a:t>
            </a:r>
            <a:endParaRPr lang="en-US" dirty="0"/>
          </a:p>
        </p:txBody>
      </p:sp>
      <p:pic>
        <p:nvPicPr>
          <p:cNvPr id="4" name="Content Placeholder 3" descr="qscoreconver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28" b="-12228"/>
          <a:stretch>
            <a:fillRect/>
          </a:stretch>
        </p:blipFill>
        <p:spPr>
          <a:xfrm>
            <a:off x="926432" y="2729916"/>
            <a:ext cx="8407400" cy="4406900"/>
          </a:xfrm>
        </p:spPr>
      </p:pic>
      <p:pic>
        <p:nvPicPr>
          <p:cNvPr id="5" name="Content Placeholder 3" descr="qualitys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4" y="257012"/>
            <a:ext cx="5626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Read </a:t>
            </a:r>
            <a:r>
              <a:rPr lang="en-US" smtClean="0"/>
              <a:t>naming conventions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00" y="1719071"/>
            <a:ext cx="8407893" cy="4965140"/>
          </a:xfrm>
        </p:spPr>
        <p:txBody>
          <a:bodyPr>
            <a:normAutofit fontScale="85000" lnSpcReduction="10000"/>
          </a:bodyPr>
          <a:lstStyle/>
          <a:p>
            <a:pPr marL="45720" indent="0">
              <a:buNone/>
            </a:pPr>
            <a:r>
              <a:rPr lang="en-US" dirty="0" smtClean="0"/>
              <a:t>CASAVA 1.8 or greater Read IDs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/>
              <a:t>EAS139:136:FC706VJ:2:2104:15343:197393 1:Y:18:ATCACG </a:t>
            </a:r>
          </a:p>
          <a:p>
            <a:pPr lvl="1"/>
            <a:r>
              <a:rPr lang="en-US" dirty="0"/>
              <a:t>EAS139 the unique instrument </a:t>
            </a:r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136 </a:t>
            </a:r>
            <a:r>
              <a:rPr lang="en-US" dirty="0"/>
              <a:t>the run id </a:t>
            </a:r>
          </a:p>
          <a:p>
            <a:pPr lvl="1"/>
            <a:r>
              <a:rPr lang="en-US" dirty="0"/>
              <a:t>FC706VJ the </a:t>
            </a:r>
            <a:r>
              <a:rPr lang="en-US" dirty="0" err="1"/>
              <a:t>flowcell</a:t>
            </a:r>
            <a:r>
              <a:rPr lang="en-US" dirty="0"/>
              <a:t> </a:t>
            </a:r>
            <a:r>
              <a:rPr lang="en-US" dirty="0" smtClean="0"/>
              <a:t>id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/>
              <a:t>flowcell</a:t>
            </a:r>
            <a:r>
              <a:rPr lang="en-US" dirty="0"/>
              <a:t> lane </a:t>
            </a:r>
          </a:p>
          <a:p>
            <a:pPr lvl="1"/>
            <a:r>
              <a:rPr lang="en-US" dirty="0"/>
              <a:t>2104 tile number within the </a:t>
            </a:r>
            <a:r>
              <a:rPr lang="en-US" dirty="0" err="1"/>
              <a:t>flowcell</a:t>
            </a:r>
            <a:r>
              <a:rPr lang="en-US" dirty="0"/>
              <a:t> </a:t>
            </a:r>
            <a:r>
              <a:rPr lang="en-US" dirty="0" smtClean="0"/>
              <a:t>lane</a:t>
            </a:r>
          </a:p>
          <a:p>
            <a:pPr lvl="1"/>
            <a:r>
              <a:rPr lang="en-US" dirty="0" smtClean="0"/>
              <a:t>15343 </a:t>
            </a:r>
            <a:r>
              <a:rPr lang="en-US" dirty="0"/>
              <a:t>’x’-coordinate of the cluster within the </a:t>
            </a:r>
            <a:r>
              <a:rPr lang="en-US" dirty="0" smtClean="0"/>
              <a:t>tile</a:t>
            </a:r>
          </a:p>
          <a:p>
            <a:pPr lvl="1"/>
            <a:r>
              <a:rPr lang="en-US" dirty="0" smtClean="0"/>
              <a:t>197393 </a:t>
            </a:r>
            <a:r>
              <a:rPr lang="en-US" dirty="0"/>
              <a:t>’y’-coordinate of the cluster within the tile </a:t>
            </a:r>
          </a:p>
          <a:p>
            <a:pPr lvl="1"/>
            <a:r>
              <a:rPr lang="en-US" dirty="0"/>
              <a:t>1 </a:t>
            </a:r>
            <a:r>
              <a:rPr lang="en-US" dirty="0" smtClean="0"/>
              <a:t>the </a:t>
            </a:r>
            <a:r>
              <a:rPr lang="en-US" dirty="0"/>
              <a:t>member of a pair, 1 or 2 (paired-end or mate-pair reads only) </a:t>
            </a:r>
          </a:p>
          <a:p>
            <a:pPr lvl="1"/>
            <a:r>
              <a:rPr lang="en-US" dirty="0"/>
              <a:t>Y Y if the read fails filter (read is bad), N otherwise </a:t>
            </a:r>
          </a:p>
          <a:p>
            <a:pPr lvl="1"/>
            <a:r>
              <a:rPr lang="en-US" dirty="0"/>
              <a:t>18 0 when none of the control bits are on, otherwise it is an even </a:t>
            </a:r>
            <a:r>
              <a:rPr lang="en-US" dirty="0" smtClean="0"/>
              <a:t>number</a:t>
            </a:r>
            <a:endParaRPr lang="en-US" dirty="0"/>
          </a:p>
          <a:p>
            <a:pPr lvl="1"/>
            <a:r>
              <a:rPr lang="en-US" dirty="0"/>
              <a:t>ATCACG index sequence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 from the sequencing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files are actually not raw data from the provider, “raw” data is actually </a:t>
            </a:r>
            <a:r>
              <a:rPr lang="en-US" dirty="0" err="1" smtClean="0"/>
              <a:t>bcl</a:t>
            </a:r>
            <a:r>
              <a:rPr lang="en-US" dirty="0" smtClean="0"/>
              <a:t> files.</a:t>
            </a:r>
          </a:p>
          <a:p>
            <a:r>
              <a:rPr lang="en-US" dirty="0" smtClean="0"/>
              <a:t>Sequencing provider will run an application bcl2fastq with a sample sheet to produce </a:t>
            </a:r>
            <a:r>
              <a:rPr lang="en-US" dirty="0" err="1" smtClean="0"/>
              <a:t>demultiplexed</a:t>
            </a:r>
            <a:r>
              <a:rPr lang="en-US" dirty="0" smtClean="0"/>
              <a:t> (by barcode) </a:t>
            </a:r>
            <a:r>
              <a:rPr lang="en-US" dirty="0" err="1" smtClean="0"/>
              <a:t>fastq</a:t>
            </a:r>
            <a:r>
              <a:rPr lang="en-US" dirty="0" smtClean="0"/>
              <a:t> files.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dbcAmplicons</a:t>
            </a:r>
            <a:r>
              <a:rPr lang="en-US" dirty="0" smtClean="0"/>
              <a:t> you want to request from your sequencing provider non-</a:t>
            </a:r>
            <a:r>
              <a:rPr lang="en-US" dirty="0" err="1" smtClean="0"/>
              <a:t>demultiplexed</a:t>
            </a:r>
            <a:r>
              <a:rPr lang="en-US" dirty="0" smtClean="0"/>
              <a:t> </a:t>
            </a:r>
            <a:r>
              <a:rPr lang="en-US" dirty="0" err="1" smtClean="0"/>
              <a:t>fastq</a:t>
            </a:r>
            <a:r>
              <a:rPr lang="en-US" dirty="0" smtClean="0"/>
              <a:t> (</a:t>
            </a:r>
            <a:r>
              <a:rPr lang="en-US" smtClean="0"/>
              <a:t>so one set </a:t>
            </a:r>
            <a:r>
              <a:rPr lang="en-US" dirty="0" smtClean="0"/>
              <a:t>for the </a:t>
            </a:r>
            <a:r>
              <a:rPr lang="en-US" smtClean="0"/>
              <a:t>entire run) and the index reads.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79572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1255</TotalTime>
  <Words>2209</Words>
  <Application>Microsoft Macintosh PowerPoint</Application>
  <PresentationFormat>Widescreen</PresentationFormat>
  <Paragraphs>519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Unicode MS</vt:lpstr>
      <vt:lpstr>Calibri</vt:lpstr>
      <vt:lpstr>Calibri Light</vt:lpstr>
      <vt:lpstr>Mangal</vt:lpstr>
      <vt:lpstr>Wingdings</vt:lpstr>
      <vt:lpstr>Arial</vt:lpstr>
      <vt:lpstr>UCDavis-theme</vt:lpstr>
      <vt:lpstr>dbcAmplicons pipeline Bioinformatics</vt:lpstr>
      <vt:lpstr>Workshop dataset: Slashpile</vt:lpstr>
      <vt:lpstr>Input Files: Barcode Table</vt:lpstr>
      <vt:lpstr>Input Files: Primer Table</vt:lpstr>
      <vt:lpstr>Input Files: Sample Sheet</vt:lpstr>
      <vt:lpstr>Input Files: Sequencing Read files</vt:lpstr>
      <vt:lpstr>Quality Scores</vt:lpstr>
      <vt:lpstr>Illumina Read naming conventions</vt:lpstr>
      <vt:lpstr>Reads from the sequencing provider</vt:lpstr>
      <vt:lpstr>Bioinformatics</vt:lpstr>
      <vt:lpstr>Downstream Analysis</vt:lpstr>
      <vt:lpstr>Supplemental Scripts</vt:lpstr>
      <vt:lpstr>dbcAmplicons: Preprocessing</vt:lpstr>
      <vt:lpstr>Barcode/Primer Comparison</vt:lpstr>
      <vt:lpstr>The new read header</vt:lpstr>
      <vt:lpstr>dbcAmplicions: join</vt:lpstr>
      <vt:lpstr>Flash2 – overlapping of reads and adapter removal in paired end reads</vt:lpstr>
      <vt:lpstr>Flash2 typically produces tight sizes</vt:lpstr>
      <vt:lpstr>dbcAmplicons: classify</vt:lpstr>
      <vt:lpstr>Direct Classification - RDP</vt:lpstr>
      <vt:lpstr>Clustering</vt:lpstr>
      <vt:lpstr>Reasons why I’m not a fan</vt:lpstr>
      <vt:lpstr>OTU clustering Comparison</vt:lpstr>
      <vt:lpstr>Classification</vt:lpstr>
      <vt:lpstr>Direct classification</vt:lpstr>
      <vt:lpstr>dbcAmplicons: abundance</vt:lpstr>
      <vt:lpstr>Abundance tables and Biom files</vt:lpstr>
      <vt:lpstr>Samples.taxa_info.txt</vt:lpstr>
      <vt:lpstr>Future Directions</vt:lpstr>
      <vt:lpstr>Post Processing</vt:lpstr>
      <vt:lpstr>Standardization/Normalization</vt:lpstr>
      <vt:lpstr>Multi community analysis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dbcAmplicons pipeline Bioinformatics</dc:title>
  <dc:creator>Matthew Lee Settles</dc:creator>
  <cp:lastModifiedBy>Matthew Lee Settles</cp:lastModifiedBy>
  <cp:revision>29</cp:revision>
  <dcterms:created xsi:type="dcterms:W3CDTF">2017-09-06T03:41:33Z</dcterms:created>
  <dcterms:modified xsi:type="dcterms:W3CDTF">2017-09-07T13:21:36Z</dcterms:modified>
</cp:coreProperties>
</file>